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147381285" r:id="rId3"/>
    <p:sldId id="257" r:id="rId4"/>
    <p:sldId id="272" r:id="rId5"/>
    <p:sldId id="271" r:id="rId6"/>
    <p:sldId id="306" r:id="rId7"/>
    <p:sldId id="269" r:id="rId8"/>
    <p:sldId id="274" r:id="rId9"/>
    <p:sldId id="279" r:id="rId10"/>
    <p:sldId id="313" r:id="rId11"/>
    <p:sldId id="309" r:id="rId12"/>
    <p:sldId id="277" r:id="rId13"/>
    <p:sldId id="276" r:id="rId14"/>
    <p:sldId id="317" r:id="rId15"/>
    <p:sldId id="2147381287" r:id="rId16"/>
    <p:sldId id="2147381288" r:id="rId17"/>
    <p:sldId id="2147381289" r:id="rId18"/>
    <p:sldId id="28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38A800"/>
    <a:srgbClr val="4472C4"/>
    <a:srgbClr val="DA251D"/>
    <a:srgbClr val="6A94E0"/>
    <a:srgbClr val="D0FFB9"/>
    <a:srgbClr val="4D77C7"/>
    <a:srgbClr val="8BC167"/>
    <a:srgbClr val="69DC40"/>
    <a:srgbClr val="B6B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87" d="100"/>
          <a:sy n="87" d="100"/>
        </p:scale>
        <p:origin x="7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ofPieChart>
        <c:ofPieType val="bar"/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97128951094864"/>
          <c:y val="0.10320711717475903"/>
          <c:w val="0.79542382738772655"/>
          <c:h val="0.685455297400633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субъектов РФ, участующих в Пилотном проекте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6"/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34925" cap="rnd">
                <a:solidFill>
                  <a:srgbClr val="FF0000"/>
                </a:solidFill>
                <a:prstDash val="dash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Лист1!$A$2:$A$3</c:f>
              <c:strCache>
                <c:ptCount val="2"/>
                <c:pt idx="0">
                  <c:v>01.03.</c:v>
                </c:pt>
                <c:pt idx="1">
                  <c:v>25.08.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4E-4191-A462-F3AA8548B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3877104"/>
        <c:axId val="188974864"/>
      </c:barChart>
      <c:catAx>
        <c:axId val="41387710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65690">
                    <a:srgbClr val="B4C6E7"/>
                  </a:gs>
                  <a:gs pos="46842">
                    <a:srgbClr val="C7D5ED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974864"/>
        <c:crosses val="autoZero"/>
        <c:auto val="1"/>
        <c:lblAlgn val="ctr"/>
        <c:lblOffset val="100"/>
        <c:noMultiLvlLbl val="0"/>
      </c:catAx>
      <c:valAx>
        <c:axId val="18897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38771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9A7E-40A4-A8F6-89BE6D09BF9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E21-46C1-BC8C-89B906F3B3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895</c:v>
                </c:pt>
                <c:pt idx="1">
                  <c:v>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7E-40A4-A8F6-89BE6D09B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7CB51-1F07-4D3A-B741-CA1D18F5921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6541B-D37B-4A15-AA5C-E848CD888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19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6541B-D37B-4A15-AA5C-E848CD8882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682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6541B-D37B-4A15-AA5C-E848CD8882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932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6541B-D37B-4A15-AA5C-E848CD8882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626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6541B-D37B-4A15-AA5C-E848CD8882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238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6541B-D37B-4A15-AA5C-E848CD8882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27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A1D9C-4781-48A7-8CDD-35918FD07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BD87EE-6F7F-4C66-A6AC-DBE73F934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0CFDA3-031A-4D18-BA14-89D3DF2D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4D3780-4C57-4929-BBCD-55F7C4CF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322915-6E3D-4D46-BF8F-E09ABE53A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4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A48C8A-73E1-4F39-B06F-2F3C3773A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AF45EC-3D88-45BC-AD12-FAFF1E136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8CE2FD-A017-4818-B8EE-62526CEB3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7D8D50-336C-463B-A230-A3F330D9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FCD087-FE79-498C-8BD6-1AF39A7D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900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F1EA64-19CF-4CEC-AA61-7E9F1302C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CCF1CB-7083-4636-AE49-73C15AB7E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BBC139-057C-4996-9741-5EC75556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833C99-A6B6-438A-A6A1-67BDA294E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E8B696-7FDA-4064-B4BE-E71E1CB8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219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779494-2E6D-4782-971B-DB832A8FE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2E309A-E8D9-4329-9542-162B1A7E8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ED0B69-CA4B-4E79-B9E7-0156CB77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6AB729-DD0E-4B09-A6C3-A2A19F8A8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FDA3AA-76C6-4B91-830A-F5A9D9A5C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47134C-3802-49A1-A5EC-D66DEA39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805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DDD7A-AE3E-4259-943C-BD8AA00F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D002A0-9876-4AE0-BDC5-8CF28F7CB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AD82F0-143C-41AC-A90D-BC704FC62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AB3A34D-D236-45E3-AEE8-74F88192C1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2DEA4E2-2CE3-41FE-B6CE-7D8DC6594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48C2191-6CF0-498F-BCDB-82FFE7A20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A2C87EF-A2AC-4E2F-8575-7B96F1848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1BED2D-2830-47B7-BFAC-78B7BDD6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370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51287-B743-44C1-8EAA-CD4B96C6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A18FEFD-F287-4FA5-A380-DF3AD2FC1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CBD5DDB-6305-4839-9F30-379EEF74B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DC825F-293F-48C1-9AAE-B5198ACA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455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C6A28B-4897-4C95-B65D-9E887F48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493A3B-CA1E-4E03-8C15-4E1E5E65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B870EC-D5A2-4CFE-BA7B-602CB699E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001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CEF0EB-C24B-4872-8302-63012B552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836590-82BE-4CEE-AFD5-60C95D25D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78B290-BAD3-437B-8511-6DEDDF143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A0B947-98FF-4C1B-A06D-F2C76E2E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608528-4694-440A-98ED-68101017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969404-8215-4823-8EE0-7560A71C0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84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588785-5FA3-424E-AD2B-675D2952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B23F44A-9309-42C8-AFC8-A848D9578E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7BDF6B-5041-4099-BF3B-5A1B4C599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1F0802-31C6-444E-8DE9-791C68DD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70FDD1-92F9-47E1-AA9D-68B708E2C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FC9D88-4DCD-429A-BA91-B2DCB0BAE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074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6BBB3C-DFBC-4E95-BE1C-9FDB99152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E70281-4240-4064-808E-2AC0AC7C8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BD0F6E-6882-40D7-B148-DB7FF7A30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FE3EDD-33F5-4D0E-9585-228A0AC8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F09413-FA50-4E52-B72B-EFFC3CBD5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31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0AB48E6-68A7-47DA-A6E6-53C954B7B8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2074F4-4DB3-45C5-866D-E7BEBA2B3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171B37-D1F1-4621-9C85-CF3D31775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5FBBF2-5309-4458-BAE3-DF9F158B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B75C50-6D52-45C4-8A43-34ABA3235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76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D5E6E-E9C8-4E66-B9E2-FC86D9670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0F6529-1703-4498-A9B9-3BE84B190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4023BD-A5A1-4AF5-83E6-E283D488A4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21329-3C6E-4AC2-8507-DAECAA083178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FA1868-8AF2-46DC-AA6B-30CC1320A4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114F4-0FFD-49DF-8EA8-4A79F93FC0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F1B6-6338-41A2-A7EE-2D0EAB5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52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5046276-FE8A-41FF-9E75-297C31660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159" y="1190719"/>
            <a:ext cx="10574271" cy="2203311"/>
          </a:xfrm>
        </p:spPr>
        <p:txBody>
          <a:bodyPr>
            <a:noAutofit/>
          </a:bodyPr>
          <a:lstStyle/>
          <a:p>
            <a:pPr algn="l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«Развитие системы профессиональных квалификаций в ЖКХ: от требований к профессиям до независимой оценки квалификации»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00B9F5D1-BEFC-4496-BAF9-AEDFC97C4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054" y="3919782"/>
            <a:ext cx="7169906" cy="2063823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500" dirty="0"/>
              <a:t>Козлов Александр Михайлович</a:t>
            </a:r>
          </a:p>
          <a:p>
            <a:pPr algn="l"/>
            <a:r>
              <a:rPr lang="ru-RU" sz="2200" dirty="0"/>
              <a:t>Председатель Совета по профессиональным квалификациям в жилищно-коммунальном хозяйстве, депутат Московской городской Думы, председатель комиссии по государственному строительству и местному самоуправлению</a:t>
            </a:r>
            <a:endParaRPr lang="ru-RU" sz="2200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6BBF6C61-0673-497B-85D1-3866DABDF391}"/>
              </a:ext>
            </a:extLst>
          </p:cNvPr>
          <p:cNvPicPr/>
          <p:nvPr/>
        </p:nvPicPr>
        <p:blipFill rotWithShape="1">
          <a:blip r:embed="rId4"/>
          <a:srcRect l="49470" t="8239" r="6191" b="19810"/>
          <a:stretch/>
        </p:blipFill>
        <p:spPr bwMode="auto">
          <a:xfrm>
            <a:off x="7680960" y="470270"/>
            <a:ext cx="3997960" cy="720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4500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68596" y="36957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00B9F5D1-BEFC-4496-BAF9-AEDFC97C4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732" y="188094"/>
            <a:ext cx="11606420" cy="622812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ru-RU" sz="3100" b="1" dirty="0">
                <a:solidFill>
                  <a:schemeClr val="accent5">
                    <a:lumMod val="50000"/>
                  </a:schemeClr>
                </a:solidFill>
              </a:rPr>
              <a:t>Правовой контекст</a:t>
            </a:r>
            <a:endParaRPr lang="ru-RU" sz="2200" dirty="0"/>
          </a:p>
          <a:p>
            <a:pPr algn="l"/>
            <a:endParaRPr lang="ru-RU" sz="2200" dirty="0"/>
          </a:p>
          <a:p>
            <a:pPr algn="l"/>
            <a:endParaRPr lang="ru-RU" sz="2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76278A7-D89D-4A10-8FF2-BCB3B6CE6B89}"/>
              </a:ext>
            </a:extLst>
          </p:cNvPr>
          <p:cNvSpPr/>
          <p:nvPr/>
        </p:nvSpPr>
        <p:spPr>
          <a:xfrm>
            <a:off x="394191" y="839138"/>
            <a:ext cx="11371526" cy="2312661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3" name="Google Shape;903;p27">
            <a:extLst>
              <a:ext uri="{FF2B5EF4-FFF2-40B4-BE49-F238E27FC236}">
                <a16:creationId xmlns:a16="http://schemas.microsoft.com/office/drawing/2014/main" id="{3111EB84-CB4B-4F46-ACF1-BE466EAF6472}"/>
              </a:ext>
            </a:extLst>
          </p:cNvPr>
          <p:cNvSpPr txBox="1"/>
          <p:nvPr/>
        </p:nvSpPr>
        <p:spPr>
          <a:xfrm>
            <a:off x="426283" y="816628"/>
            <a:ext cx="4297122" cy="2369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0" tIns="0" rIns="0" bIns="0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algn="ctr" defTabSz="1154829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  <a:t>Федеральный закон </a:t>
            </a:r>
            <a:b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</a:br>
            <a: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  <a:t>от 29.12.2025 N 529-ФЗ </a:t>
            </a:r>
            <a:b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</a:br>
            <a: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  <a:t>"О внесении изменений в Жилищный кодекс Российской Федерации </a:t>
            </a:r>
            <a:b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</a:br>
            <a: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  <a:t>и статью 20 Закона Российской Федерации «О статусе столицы Российской Федерации» </a:t>
            </a:r>
            <a:b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</a:br>
            <a:r>
              <a:rPr lang="ru-RU" sz="1800" b="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  <a:t>(далее ФЗ 529)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1C47F90-EDDE-4220-BE38-BA7080BF9C52}"/>
              </a:ext>
            </a:extLst>
          </p:cNvPr>
          <p:cNvSpPr/>
          <p:nvPr/>
        </p:nvSpPr>
        <p:spPr>
          <a:xfrm>
            <a:off x="5273065" y="829067"/>
            <a:ext cx="6431691" cy="233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54829">
              <a:lnSpc>
                <a:spcPct val="90000"/>
              </a:lnSpc>
              <a:defRPr/>
            </a:pPr>
            <a:r>
              <a:rPr lang="ru-RU" b="1" u="sng" dirty="0">
                <a:solidFill>
                  <a:srgbClr val="1F4E79"/>
                </a:solidFill>
                <a:sym typeface="Arial"/>
              </a:rPr>
              <a:t>с 01 марта 2028 года </a:t>
            </a:r>
            <a:endParaRPr lang="ru-RU" b="1" u="sng" dirty="0">
              <a:solidFill>
                <a:srgbClr val="1F4E7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sym typeface="Arial"/>
            </a:endParaRPr>
          </a:p>
          <a:p>
            <a:pPr algn="ctr" defTabSz="1154829">
              <a:lnSpc>
                <a:spcPct val="90000"/>
              </a:lnSpc>
              <a:defRPr/>
            </a:pPr>
            <a:r>
              <a:rPr lang="ru-RU" dirty="0">
                <a:solidFill>
                  <a:srgbClr val="1F4E79"/>
                </a:solidFill>
                <a:sym typeface="Arial"/>
              </a:rPr>
              <a:t>«квалификационный экзамен» и предоставление квалификационного аттестата при получении лицензии </a:t>
            </a:r>
            <a:br>
              <a:rPr lang="ru-RU" dirty="0">
                <a:solidFill>
                  <a:srgbClr val="1F4E79"/>
                </a:solidFill>
                <a:sym typeface="Arial"/>
              </a:rPr>
            </a:br>
            <a:r>
              <a:rPr lang="ru-RU" dirty="0">
                <a:solidFill>
                  <a:srgbClr val="1F4E79"/>
                </a:solidFill>
                <a:sym typeface="Arial"/>
              </a:rPr>
              <a:t>(на право управления МКД) </a:t>
            </a:r>
          </a:p>
          <a:p>
            <a:pPr algn="ctr" defTabSz="1154829">
              <a:lnSpc>
                <a:spcPct val="90000"/>
              </a:lnSpc>
              <a:defRPr/>
            </a:pPr>
            <a:r>
              <a:rPr lang="ru-RU" b="1" dirty="0">
                <a:solidFill>
                  <a:srgbClr val="1F4E79"/>
                </a:solidFill>
                <a:sym typeface="Arial"/>
              </a:rPr>
              <a:t>заменены на</a:t>
            </a:r>
          </a:p>
          <a:p>
            <a:pPr algn="ctr" defTabSz="1154829">
              <a:lnSpc>
                <a:spcPct val="90000"/>
              </a:lnSpc>
              <a:defRPr/>
            </a:pPr>
            <a:r>
              <a:rPr lang="ru-RU" dirty="0">
                <a:solidFill>
                  <a:srgbClr val="1F4E79"/>
                </a:solidFill>
                <a:sym typeface="Arial"/>
              </a:rPr>
              <a:t>профессиональный экзамен по независимой оценке квалификаций  в соответствии с Федеральным законом </a:t>
            </a:r>
          </a:p>
          <a:p>
            <a:pPr algn="ctr" defTabSz="1154829">
              <a:lnSpc>
                <a:spcPct val="90000"/>
              </a:lnSpc>
              <a:defRPr/>
            </a:pPr>
            <a:r>
              <a:rPr lang="ru-RU" dirty="0">
                <a:solidFill>
                  <a:srgbClr val="1F4E79"/>
                </a:solidFill>
                <a:sym typeface="Arial"/>
              </a:rPr>
              <a:t>от 03.07.2016 N 238-ФЗ </a:t>
            </a:r>
            <a:br>
              <a:rPr lang="ru-RU" dirty="0">
                <a:solidFill>
                  <a:srgbClr val="1F4E79"/>
                </a:solidFill>
                <a:sym typeface="Arial"/>
              </a:rPr>
            </a:br>
            <a:r>
              <a:rPr lang="ru-RU" dirty="0">
                <a:solidFill>
                  <a:srgbClr val="1F4E79"/>
                </a:solidFill>
                <a:sym typeface="Arial"/>
              </a:rPr>
              <a:t>«О независимой оценке квалификаций» </a:t>
            </a: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BE0D4CD7-EFEB-43A0-A4E8-EE64237EEB63}"/>
              </a:ext>
            </a:extLst>
          </p:cNvPr>
          <p:cNvSpPr/>
          <p:nvPr/>
        </p:nvSpPr>
        <p:spPr>
          <a:xfrm flipV="1">
            <a:off x="4905034" y="1843242"/>
            <a:ext cx="736062" cy="304451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6" name="Google Shape;115;p5">
            <a:extLst>
              <a:ext uri="{FF2B5EF4-FFF2-40B4-BE49-F238E27FC236}">
                <a16:creationId xmlns:a16="http://schemas.microsoft.com/office/drawing/2014/main" id="{652812AA-5389-4BF6-B80D-E8032035DF96}"/>
              </a:ext>
            </a:extLst>
          </p:cNvPr>
          <p:cNvSpPr txBox="1"/>
          <p:nvPr/>
        </p:nvSpPr>
        <p:spPr>
          <a:xfrm>
            <a:off x="394190" y="3360674"/>
            <a:ext cx="11371525" cy="672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2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ru-RU" dirty="0">
              <a:sym typeface="Proxima Nova"/>
            </a:endParaRP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sym typeface="Proxima Nova"/>
              </a:rPr>
              <a:t>Законодательные требования</a:t>
            </a:r>
          </a:p>
          <a:p>
            <a:endParaRPr dirty="0"/>
          </a:p>
        </p:txBody>
      </p:sp>
      <p:sp>
        <p:nvSpPr>
          <p:cNvPr id="17" name="Google Shape;119;p5">
            <a:extLst>
              <a:ext uri="{FF2B5EF4-FFF2-40B4-BE49-F238E27FC236}">
                <a16:creationId xmlns:a16="http://schemas.microsoft.com/office/drawing/2014/main" id="{FDBFEAC9-B57B-450A-8253-52B9E392D7D7}"/>
              </a:ext>
            </a:extLst>
          </p:cNvPr>
          <p:cNvSpPr/>
          <p:nvPr/>
        </p:nvSpPr>
        <p:spPr>
          <a:xfrm>
            <a:off x="426283" y="4185286"/>
            <a:ext cx="3529387" cy="594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21900" bIns="60933" anchor="t" anchorCtr="0">
            <a:noAutofit/>
          </a:bodyPr>
          <a:lstStyle/>
          <a:p>
            <a:pPr algn="ctr">
              <a:buSzPts val="1000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a typeface="Proxima Nova"/>
                <a:cs typeface="Proxima Nova"/>
              </a:rPr>
              <a:t>Федеральный закон 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ea typeface="Proxima Nova"/>
                <a:cs typeface="Proxima Nova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a typeface="Proxima Nova"/>
                <a:cs typeface="Proxima Nova"/>
              </a:rPr>
              <a:t>от 03.07.2016 №238</a:t>
            </a:r>
            <a:endParaRPr sz="2000" b="1" dirty="0">
              <a:solidFill>
                <a:schemeClr val="accent1">
                  <a:lumMod val="75000"/>
                </a:schemeClr>
              </a:solidFill>
              <a:ea typeface="Proxima Nova"/>
              <a:cs typeface="Proxima Nova"/>
            </a:endParaRPr>
          </a:p>
        </p:txBody>
      </p:sp>
      <p:sp>
        <p:nvSpPr>
          <p:cNvPr id="18" name="Google Shape;120;p5">
            <a:extLst>
              <a:ext uri="{FF2B5EF4-FFF2-40B4-BE49-F238E27FC236}">
                <a16:creationId xmlns:a16="http://schemas.microsoft.com/office/drawing/2014/main" id="{16CC47E8-47A4-48A6-9414-35AFEDBDB83E}"/>
              </a:ext>
            </a:extLst>
          </p:cNvPr>
          <p:cNvSpPr/>
          <p:nvPr/>
        </p:nvSpPr>
        <p:spPr>
          <a:xfrm>
            <a:off x="3767328" y="4185286"/>
            <a:ext cx="4138936" cy="594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21900" bIns="60933" anchor="t" anchorCtr="0">
            <a:noAutofit/>
          </a:bodyPr>
          <a:lstStyle/>
          <a:p>
            <a:pPr algn="ctr">
              <a:buSzPts val="1000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a typeface="Proxima Nova"/>
                <a:cs typeface="Proxima Nova"/>
                <a:sym typeface="Proxima Nova"/>
              </a:rPr>
              <a:t>Постановление правительства от 16.11.2016 №1204</a:t>
            </a:r>
            <a:endParaRPr sz="2000" b="1" dirty="0">
              <a:solidFill>
                <a:schemeClr val="accent1">
                  <a:lumMod val="75000"/>
                </a:schemeClr>
              </a:solidFill>
              <a:ea typeface="Proxima Nova"/>
              <a:cs typeface="Proxima Nova"/>
              <a:sym typeface="Proxima Nova"/>
            </a:endParaRPr>
          </a:p>
        </p:txBody>
      </p:sp>
      <p:sp>
        <p:nvSpPr>
          <p:cNvPr id="19" name="Google Shape;121;p5">
            <a:extLst>
              <a:ext uri="{FF2B5EF4-FFF2-40B4-BE49-F238E27FC236}">
                <a16:creationId xmlns:a16="http://schemas.microsoft.com/office/drawing/2014/main" id="{58A0B3C7-5440-44B6-A6E7-88712E246D50}"/>
              </a:ext>
            </a:extLst>
          </p:cNvPr>
          <p:cNvSpPr/>
          <p:nvPr/>
        </p:nvSpPr>
        <p:spPr>
          <a:xfrm>
            <a:off x="7881118" y="4185286"/>
            <a:ext cx="3823638" cy="594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21900" bIns="60933" anchor="t" anchorCtr="0"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a typeface="Proxima Nova"/>
                <a:cs typeface="Proxima Nova"/>
              </a:rPr>
              <a:t>Приказ Минтруда России от 01.11.2016 N 601н </a:t>
            </a:r>
          </a:p>
          <a:p>
            <a:pPr lvl="0" algn="ctr">
              <a:buSzPts val="1000"/>
            </a:pPr>
            <a:endParaRPr sz="2000" b="1" dirty="0">
              <a:solidFill>
                <a:srgbClr val="585858"/>
              </a:solidFill>
              <a:ea typeface="Proxima Nova"/>
              <a:cs typeface="Proxima Nova"/>
              <a:sym typeface="Proxima Nova"/>
            </a:endParaRPr>
          </a:p>
        </p:txBody>
      </p:sp>
      <p:sp>
        <p:nvSpPr>
          <p:cNvPr id="20" name="Google Shape;125;p5">
            <a:extLst>
              <a:ext uri="{FF2B5EF4-FFF2-40B4-BE49-F238E27FC236}">
                <a16:creationId xmlns:a16="http://schemas.microsoft.com/office/drawing/2014/main" id="{C2BD2329-B3E9-42C0-A8B4-16F0984C2F68}"/>
              </a:ext>
            </a:extLst>
          </p:cNvPr>
          <p:cNvSpPr/>
          <p:nvPr/>
        </p:nvSpPr>
        <p:spPr>
          <a:xfrm>
            <a:off x="423975" y="4922514"/>
            <a:ext cx="344915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400" b="1" dirty="0">
                <a:ea typeface="Proxima Nova"/>
                <a:cs typeface="Proxima Nova"/>
              </a:rPr>
              <a:t>п.1. ст.4. Независимая оценка квалификации проводится в форме профессионального экзамена центром оценки квалификаций в порядке, установленном Правительством </a:t>
            </a:r>
            <a:br>
              <a:rPr lang="ru-RU" sz="1400" b="1" dirty="0">
                <a:ea typeface="Proxima Nova"/>
                <a:cs typeface="Proxima Nova"/>
              </a:rPr>
            </a:br>
            <a:r>
              <a:rPr lang="ru-RU" sz="1400" b="1" dirty="0">
                <a:ea typeface="Proxima Nova"/>
                <a:cs typeface="Proxima Nova"/>
              </a:rPr>
              <a:t>Российской Федерации.</a:t>
            </a:r>
            <a:endParaRPr sz="1400" b="1" dirty="0">
              <a:ea typeface="Proxima Nova"/>
              <a:cs typeface="Proxima Nova"/>
            </a:endParaRPr>
          </a:p>
        </p:txBody>
      </p:sp>
      <p:sp>
        <p:nvSpPr>
          <p:cNvPr id="21" name="Google Shape;126;p5">
            <a:extLst>
              <a:ext uri="{FF2B5EF4-FFF2-40B4-BE49-F238E27FC236}">
                <a16:creationId xmlns:a16="http://schemas.microsoft.com/office/drawing/2014/main" id="{EC079CD4-4272-4DB9-A183-977C8169AF02}"/>
              </a:ext>
            </a:extLst>
          </p:cNvPr>
          <p:cNvSpPr/>
          <p:nvPr/>
        </p:nvSpPr>
        <p:spPr>
          <a:xfrm>
            <a:off x="3955670" y="4934300"/>
            <a:ext cx="3823638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400" b="1" dirty="0">
                <a:ea typeface="Proxima Nova"/>
                <a:cs typeface="Proxima Nova"/>
              </a:rPr>
              <a:t>п.11. Проведение профессионального экзамена осуществляется в соответствии с оценочными средствами для проведения независимой оценки квалификации по соответствующей квалификации, утвержденными советом по профессиональным квалификациям.</a:t>
            </a:r>
          </a:p>
        </p:txBody>
      </p:sp>
      <p:sp>
        <p:nvSpPr>
          <p:cNvPr id="22" name="Google Shape;127;p5">
            <a:extLst>
              <a:ext uri="{FF2B5EF4-FFF2-40B4-BE49-F238E27FC236}">
                <a16:creationId xmlns:a16="http://schemas.microsoft.com/office/drawing/2014/main" id="{AFB48AC7-551B-42D3-BBA9-0E31C27A94BA}"/>
              </a:ext>
            </a:extLst>
          </p:cNvPr>
          <p:cNvSpPr/>
          <p:nvPr/>
        </p:nvSpPr>
        <p:spPr>
          <a:xfrm>
            <a:off x="7944387" y="4931137"/>
            <a:ext cx="3823638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400" b="1" dirty="0">
                <a:ea typeface="Proxima Nova"/>
                <a:cs typeface="Proxima Nova"/>
              </a:rPr>
              <a:t>п. 6. Оценочное средство содержит: …з) задания для теоретического и практического этапа профессионального экзамена и их спецификацию …</a:t>
            </a:r>
          </a:p>
        </p:txBody>
      </p:sp>
    </p:spTree>
    <p:extLst>
      <p:ext uri="{BB962C8B-B14F-4D97-AF65-F5344CB8AC3E}">
        <p14:creationId xmlns:p14="http://schemas.microsoft.com/office/powerpoint/2010/main" val="323533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159;p6">
            <a:extLst>
              <a:ext uri="{FF2B5EF4-FFF2-40B4-BE49-F238E27FC236}">
                <a16:creationId xmlns:a16="http://schemas.microsoft.com/office/drawing/2014/main" id="{6687797C-E032-46C3-AA89-06A638328F9C}"/>
              </a:ext>
            </a:extLst>
          </p:cNvPr>
          <p:cNvSpPr txBox="1">
            <a:spLocks/>
          </p:cNvSpPr>
          <p:nvPr/>
        </p:nvSpPr>
        <p:spPr>
          <a:xfrm>
            <a:off x="395520" y="182779"/>
            <a:ext cx="11273533" cy="46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33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6933" algn="ctr"/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Национальная система квалификаций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CA3CDED-8925-4699-BA7E-7793235A8423}"/>
              </a:ext>
            </a:extLst>
          </p:cNvPr>
          <p:cNvGrpSpPr/>
          <p:nvPr/>
        </p:nvGrpSpPr>
        <p:grpSpPr>
          <a:xfrm>
            <a:off x="446299" y="859897"/>
            <a:ext cx="3111810" cy="3837634"/>
            <a:chOff x="421240" y="719135"/>
            <a:chExt cx="2247404" cy="299491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D826C7B-2D16-49A4-B3E6-5381C68916D2}"/>
                </a:ext>
              </a:extLst>
            </p:cNvPr>
            <p:cNvSpPr/>
            <p:nvPr/>
          </p:nvSpPr>
          <p:spPr>
            <a:xfrm>
              <a:off x="421240" y="769799"/>
              <a:ext cx="2247403" cy="294425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CF6932-506F-4D5B-AD64-E85C99410098}"/>
                </a:ext>
              </a:extLst>
            </p:cNvPr>
            <p:cNvSpPr txBox="1"/>
            <p:nvPr/>
          </p:nvSpPr>
          <p:spPr>
            <a:xfrm>
              <a:off x="421241" y="719135"/>
              <a:ext cx="2247403" cy="36028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cap="all" dirty="0">
                  <a:solidFill>
                    <a:srgbClr val="002060"/>
                  </a:solidFill>
                </a:rPr>
                <a:t>содержание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2655E6B-2F90-4583-B56F-61C5FD548C58}"/>
                </a:ext>
              </a:extLst>
            </p:cNvPr>
            <p:cNvSpPr/>
            <p:nvPr/>
          </p:nvSpPr>
          <p:spPr>
            <a:xfrm>
              <a:off x="613875" y="1188885"/>
              <a:ext cx="1862133" cy="5947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88F2A32C-71B7-4F8C-B09B-D163149FFA47}"/>
                </a:ext>
              </a:extLst>
            </p:cNvPr>
            <p:cNvSpPr/>
            <p:nvPr/>
          </p:nvSpPr>
          <p:spPr>
            <a:xfrm>
              <a:off x="613875" y="1893103"/>
              <a:ext cx="1862133" cy="51668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B43BB1A7-4866-42DE-9123-8F56321F7921}"/>
                </a:ext>
              </a:extLst>
            </p:cNvPr>
            <p:cNvSpPr/>
            <p:nvPr/>
          </p:nvSpPr>
          <p:spPr>
            <a:xfrm>
              <a:off x="613874" y="2537437"/>
              <a:ext cx="1862133" cy="4669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9767A702-8A42-422D-904B-4876471A53E4}"/>
                </a:ext>
              </a:extLst>
            </p:cNvPr>
            <p:cNvSpPr/>
            <p:nvPr/>
          </p:nvSpPr>
          <p:spPr>
            <a:xfrm>
              <a:off x="613875" y="3163587"/>
              <a:ext cx="1862133" cy="4409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1CE155-4DA5-4D5F-BF3B-6487AB7B8EBD}"/>
                </a:ext>
              </a:extLst>
            </p:cNvPr>
            <p:cNvSpPr txBox="1"/>
            <p:nvPr/>
          </p:nvSpPr>
          <p:spPr>
            <a:xfrm>
              <a:off x="539785" y="1270848"/>
              <a:ext cx="2010312" cy="43858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Уровни (рамки) квалификаций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C80894-C414-427D-8200-7E4B970A9253}"/>
                </a:ext>
              </a:extLst>
            </p:cNvPr>
            <p:cNvSpPr txBox="1"/>
            <p:nvPr/>
          </p:nvSpPr>
          <p:spPr>
            <a:xfrm>
              <a:off x="539783" y="1911286"/>
              <a:ext cx="2010314" cy="43858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Профессиональные стандарты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47D919-8CD6-4B41-8D41-8AD242C4D260}"/>
                </a:ext>
              </a:extLst>
            </p:cNvPr>
            <p:cNvSpPr txBox="1"/>
            <p:nvPr/>
          </p:nvSpPr>
          <p:spPr>
            <a:xfrm>
              <a:off x="539783" y="2537437"/>
              <a:ext cx="2010314" cy="43858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Профессиональные квалификации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81D70F3-BCF8-4007-BBCB-AF839F0F13A7}"/>
                </a:ext>
              </a:extLst>
            </p:cNvPr>
            <p:cNvSpPr txBox="1"/>
            <p:nvPr/>
          </p:nvSpPr>
          <p:spPr>
            <a:xfrm>
              <a:off x="539783" y="3167882"/>
              <a:ext cx="2010314" cy="45636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Оценочные</a:t>
              </a:r>
              <a:br>
                <a:rPr lang="ru-RU" sz="1600" b="1" dirty="0">
                  <a:solidFill>
                    <a:schemeClr val="bg1"/>
                  </a:solidFill>
                </a:rPr>
              </a:br>
              <a:r>
                <a:rPr lang="ru-RU" sz="1600" b="1" dirty="0">
                  <a:solidFill>
                    <a:schemeClr val="bg1"/>
                  </a:solidFill>
                </a:rPr>
                <a:t>средства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8B0EAB3-FE69-4549-A4C5-B7C280E7508B}"/>
              </a:ext>
            </a:extLst>
          </p:cNvPr>
          <p:cNvGrpSpPr/>
          <p:nvPr/>
        </p:nvGrpSpPr>
        <p:grpSpPr>
          <a:xfrm>
            <a:off x="3726872" y="859897"/>
            <a:ext cx="3199372" cy="3829795"/>
            <a:chOff x="2869354" y="700135"/>
            <a:chExt cx="2454421" cy="303965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F3A4A2FA-634E-4DB7-A283-3CD62D014052}"/>
                </a:ext>
              </a:extLst>
            </p:cNvPr>
            <p:cNvSpPr/>
            <p:nvPr/>
          </p:nvSpPr>
          <p:spPr>
            <a:xfrm>
              <a:off x="2869354" y="725875"/>
              <a:ext cx="2454420" cy="301391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143D18-D0DE-48E4-B5D7-4CE1D6936956}"/>
                </a:ext>
              </a:extLst>
            </p:cNvPr>
            <p:cNvSpPr txBox="1"/>
            <p:nvPr/>
          </p:nvSpPr>
          <p:spPr>
            <a:xfrm>
              <a:off x="2869355" y="700135"/>
              <a:ext cx="2454420" cy="36641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cap="all" dirty="0">
                  <a:solidFill>
                    <a:srgbClr val="002060"/>
                  </a:solidFill>
                </a:rPr>
                <a:t>применение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B292CB73-588E-46E6-A435-591BBC028FDF}"/>
                </a:ext>
              </a:extLst>
            </p:cNvPr>
            <p:cNvSpPr/>
            <p:nvPr/>
          </p:nvSpPr>
          <p:spPr>
            <a:xfrm>
              <a:off x="2979675" y="1277368"/>
              <a:ext cx="2215396" cy="6042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06FB7E8D-1113-458A-BC6E-FA53B5CE2BA6}"/>
                </a:ext>
              </a:extLst>
            </p:cNvPr>
            <p:cNvSpPr/>
            <p:nvPr/>
          </p:nvSpPr>
          <p:spPr>
            <a:xfrm>
              <a:off x="2985549" y="2079471"/>
              <a:ext cx="2208760" cy="6042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9FD6363D-768B-4BFB-B083-AFD8B4512F8D}"/>
                </a:ext>
              </a:extLst>
            </p:cNvPr>
            <p:cNvSpPr/>
            <p:nvPr/>
          </p:nvSpPr>
          <p:spPr>
            <a:xfrm>
              <a:off x="2985548" y="2881574"/>
              <a:ext cx="2208759" cy="7199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1027B7-9213-443C-911B-E69DFF76E36B}"/>
                </a:ext>
              </a:extLst>
            </p:cNvPr>
            <p:cNvSpPr txBox="1"/>
            <p:nvPr/>
          </p:nvSpPr>
          <p:spPr>
            <a:xfrm>
              <a:off x="2998817" y="1354729"/>
              <a:ext cx="2195492" cy="43858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</a:rPr>
                <a:t>Сфера управления персоналом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4EB31C-0A83-4DAE-8F26-F8C13D34C089}"/>
                </a:ext>
              </a:extLst>
            </p:cNvPr>
            <p:cNvSpPr txBox="1"/>
            <p:nvPr/>
          </p:nvSpPr>
          <p:spPr>
            <a:xfrm>
              <a:off x="2998817" y="2163361"/>
              <a:ext cx="2195492" cy="31542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ru-RU" sz="533" b="1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algn="ctr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</a:rPr>
                <a:t>Сфера подготовки кадров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6A729B-990B-41BE-909A-2939DBA95D58}"/>
                </a:ext>
              </a:extLst>
            </p:cNvPr>
            <p:cNvSpPr txBox="1"/>
            <p:nvPr/>
          </p:nvSpPr>
          <p:spPr>
            <a:xfrm>
              <a:off x="2998817" y="2937705"/>
              <a:ext cx="2195492" cy="623248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</a:rPr>
                <a:t>Система допуска к профессиональной деятельности</a:t>
              </a:r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1D0925F-05A6-427D-9982-AF185DF0019F}"/>
              </a:ext>
            </a:extLst>
          </p:cNvPr>
          <p:cNvSpPr/>
          <p:nvPr/>
        </p:nvSpPr>
        <p:spPr>
          <a:xfrm>
            <a:off x="446298" y="5410121"/>
            <a:ext cx="10946300" cy="8908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30BB81-A6BF-4F9F-837A-2A78113FD2C7}"/>
              </a:ext>
            </a:extLst>
          </p:cNvPr>
          <p:cNvSpPr txBox="1"/>
          <p:nvPr/>
        </p:nvSpPr>
        <p:spPr>
          <a:xfrm>
            <a:off x="396028" y="5422830"/>
            <a:ext cx="4390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Независимая</a:t>
            </a:r>
            <a:r>
              <a:rPr lang="ru-RU" sz="2400" dirty="0"/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оценка квалификации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17AAD6-5BFD-41F5-8CBA-879F1D3A8753}"/>
              </a:ext>
            </a:extLst>
          </p:cNvPr>
          <p:cNvSpPr txBox="1"/>
          <p:nvPr/>
        </p:nvSpPr>
        <p:spPr>
          <a:xfrm>
            <a:off x="5008813" y="5418437"/>
            <a:ext cx="6383787" cy="830997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Профессионально-общественная аккредитация образовательных программ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AC281F-5E5C-41FC-BAE3-4F1BDA5570B5}"/>
              </a:ext>
            </a:extLst>
          </p:cNvPr>
          <p:cNvSpPr txBox="1"/>
          <p:nvPr/>
        </p:nvSpPr>
        <p:spPr>
          <a:xfrm>
            <a:off x="446299" y="4841520"/>
            <a:ext cx="10946300" cy="461665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>
                <a:solidFill>
                  <a:schemeClr val="accent1">
                    <a:lumMod val="75000"/>
                  </a:schemeClr>
                </a:solidFill>
              </a:rPr>
              <a:t>инструменты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F2228861-772F-4D76-A42D-60E5AFDDAEA9}"/>
              </a:ext>
            </a:extLst>
          </p:cNvPr>
          <p:cNvGrpSpPr/>
          <p:nvPr/>
        </p:nvGrpSpPr>
        <p:grpSpPr>
          <a:xfrm>
            <a:off x="7084305" y="855505"/>
            <a:ext cx="4308294" cy="3832882"/>
            <a:chOff x="5491535" y="709467"/>
            <a:chExt cx="3231223" cy="3039658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71A35B5-0706-4AC7-88E9-E19B8C02DCB6}"/>
                </a:ext>
              </a:extLst>
            </p:cNvPr>
            <p:cNvSpPr/>
            <p:nvPr/>
          </p:nvSpPr>
          <p:spPr>
            <a:xfrm>
              <a:off x="5491536" y="709467"/>
              <a:ext cx="3231222" cy="303965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A88C784-8929-4E6E-A699-55EAC462002F}"/>
                </a:ext>
              </a:extLst>
            </p:cNvPr>
            <p:cNvSpPr txBox="1"/>
            <p:nvPr/>
          </p:nvSpPr>
          <p:spPr>
            <a:xfrm>
              <a:off x="5491535" y="709467"/>
              <a:ext cx="3231222" cy="6590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cap="all" dirty="0">
                  <a:solidFill>
                    <a:srgbClr val="002060"/>
                  </a:solidFill>
                </a:rPr>
                <a:t>Организационная структура</a:t>
              </a: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28133CEC-B602-4499-87D5-B3A543C67E79}"/>
                </a:ext>
              </a:extLst>
            </p:cNvPr>
            <p:cNvSpPr/>
            <p:nvPr/>
          </p:nvSpPr>
          <p:spPr>
            <a:xfrm>
              <a:off x="5645648" y="3193815"/>
              <a:ext cx="2923094" cy="4185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2CC730BB-E2C0-496E-A971-7AE87ECF4D30}"/>
                </a:ext>
              </a:extLst>
            </p:cNvPr>
            <p:cNvSpPr/>
            <p:nvPr/>
          </p:nvSpPr>
          <p:spPr>
            <a:xfrm>
              <a:off x="5645648" y="2756811"/>
              <a:ext cx="2923094" cy="3374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0A5FC61E-46D2-435A-993E-F7D7E9B3B06C}"/>
                </a:ext>
              </a:extLst>
            </p:cNvPr>
            <p:cNvSpPr/>
            <p:nvPr/>
          </p:nvSpPr>
          <p:spPr>
            <a:xfrm>
              <a:off x="5645648" y="2137547"/>
              <a:ext cx="2923094" cy="5129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2B592EB2-C749-4322-927B-BD0DDAE4CD38}"/>
                </a:ext>
              </a:extLst>
            </p:cNvPr>
            <p:cNvSpPr/>
            <p:nvPr/>
          </p:nvSpPr>
          <p:spPr>
            <a:xfrm>
              <a:off x="5645648" y="1477167"/>
              <a:ext cx="2923094" cy="53565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FDD0961-9C3C-4302-8078-38DF911CA8CB}"/>
                </a:ext>
              </a:extLst>
            </p:cNvPr>
            <p:cNvSpPr txBox="1"/>
            <p:nvPr/>
          </p:nvSpPr>
          <p:spPr>
            <a:xfrm>
              <a:off x="5589839" y="1499158"/>
              <a:ext cx="3014374" cy="43858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Национальный совет </a:t>
              </a:r>
              <a:br>
                <a:rPr lang="ru-RU" sz="1600" b="1" dirty="0">
                  <a:solidFill>
                    <a:schemeClr val="bg1"/>
                  </a:solidFill>
                </a:rPr>
              </a:br>
              <a:r>
                <a:rPr lang="ru-RU" sz="1600" b="1" dirty="0">
                  <a:solidFill>
                    <a:schemeClr val="bg1"/>
                  </a:solidFill>
                </a:rPr>
                <a:t>при Президенте РФ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7E5B15-0F1A-428F-87D9-C3FE737CDC37}"/>
                </a:ext>
              </a:extLst>
            </p:cNvPr>
            <p:cNvSpPr txBox="1"/>
            <p:nvPr/>
          </p:nvSpPr>
          <p:spPr>
            <a:xfrm>
              <a:off x="5589839" y="2148178"/>
              <a:ext cx="3025739" cy="43858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47 Отраслевых советов по профессиональным квалификациям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9F4206A-FF05-4278-A79A-CA6373828BF7}"/>
                </a:ext>
              </a:extLst>
            </p:cNvPr>
            <p:cNvSpPr txBox="1"/>
            <p:nvPr/>
          </p:nvSpPr>
          <p:spPr>
            <a:xfrm>
              <a:off x="5594276" y="2787030"/>
              <a:ext cx="3025739" cy="253916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Центры оценки квалификаций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CE13A9-B5B8-4F4C-8D23-7E726B62715B}"/>
                </a:ext>
              </a:extLst>
            </p:cNvPr>
            <p:cNvSpPr txBox="1"/>
            <p:nvPr/>
          </p:nvSpPr>
          <p:spPr>
            <a:xfrm>
              <a:off x="5589838" y="3171561"/>
              <a:ext cx="3014374" cy="463754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Национальное агентство</a:t>
              </a:r>
              <a:br>
                <a:rPr lang="ru-RU" sz="1600" b="1" dirty="0">
                  <a:solidFill>
                    <a:schemeClr val="bg1"/>
                  </a:solidFill>
                </a:rPr>
              </a:br>
              <a:r>
                <a:rPr lang="ru-RU" sz="1600" b="1" dirty="0">
                  <a:solidFill>
                    <a:schemeClr val="bg1"/>
                  </a:solidFill>
                </a:rPr>
                <a:t>развития квалификаций</a:t>
              </a:r>
            </a:p>
          </p:txBody>
        </p:sp>
      </p:grp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BB518D4-C2A9-4A79-9D78-FE22365E69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05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Google Shape;159;p6">
            <a:extLst>
              <a:ext uri="{FF2B5EF4-FFF2-40B4-BE49-F238E27FC236}">
                <a16:creationId xmlns:a16="http://schemas.microsoft.com/office/drawing/2014/main" id="{2BB9B810-8EB5-471B-88FF-B91687602037}"/>
              </a:ext>
            </a:extLst>
          </p:cNvPr>
          <p:cNvSpPr txBox="1">
            <a:spLocks/>
          </p:cNvSpPr>
          <p:nvPr/>
        </p:nvSpPr>
        <p:spPr>
          <a:xfrm>
            <a:off x="459229" y="282615"/>
            <a:ext cx="10961627" cy="9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33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Деятельность Советов по профессиональным квалификациям (СПК)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62AE4752-0141-4A14-8DCD-DAA26EBF0BB7}"/>
              </a:ext>
            </a:extLst>
          </p:cNvPr>
          <p:cNvSpPr/>
          <p:nvPr/>
        </p:nvSpPr>
        <p:spPr>
          <a:xfrm>
            <a:off x="7527524" y="1730513"/>
            <a:ext cx="2219217" cy="13767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1DA03F44-8E82-4CE3-B922-11009285D7F7}"/>
              </a:ext>
            </a:extLst>
          </p:cNvPr>
          <p:cNvSpPr/>
          <p:nvPr/>
        </p:nvSpPr>
        <p:spPr>
          <a:xfrm>
            <a:off x="7527522" y="4198590"/>
            <a:ext cx="2219217" cy="13767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5D3B535D-7317-4CDF-8E3F-A95922D6E192}"/>
              </a:ext>
            </a:extLst>
          </p:cNvPr>
          <p:cNvSpPr/>
          <p:nvPr/>
        </p:nvSpPr>
        <p:spPr>
          <a:xfrm>
            <a:off x="2527437" y="4198592"/>
            <a:ext cx="2219217" cy="13767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84CCA37-1ABE-48CE-94E0-C46B9EEBE0FC}"/>
              </a:ext>
            </a:extLst>
          </p:cNvPr>
          <p:cNvSpPr/>
          <p:nvPr/>
        </p:nvSpPr>
        <p:spPr>
          <a:xfrm>
            <a:off x="2527438" y="1730513"/>
            <a:ext cx="2219217" cy="13767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00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D0ACB172-CFB9-4438-9346-DE7CCD776E29}"/>
              </a:ext>
            </a:extLst>
          </p:cNvPr>
          <p:cNvSpPr/>
          <p:nvPr/>
        </p:nvSpPr>
        <p:spPr>
          <a:xfrm>
            <a:off x="2945255" y="2067847"/>
            <a:ext cx="3150741" cy="1512012"/>
          </a:xfrm>
          <a:prstGeom prst="rect">
            <a:avLst/>
          </a:prstGeom>
          <a:solidFill>
            <a:srgbClr val="B2C4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BE403856-DFBA-427E-A294-2C2FCDD69079}"/>
              </a:ext>
            </a:extLst>
          </p:cNvPr>
          <p:cNvSpPr/>
          <p:nvPr/>
        </p:nvSpPr>
        <p:spPr>
          <a:xfrm>
            <a:off x="2966868" y="3668686"/>
            <a:ext cx="3150741" cy="1512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0789A50-1272-4D8F-BC82-18F780B3CC78}"/>
              </a:ext>
            </a:extLst>
          </p:cNvPr>
          <p:cNvSpPr/>
          <p:nvPr/>
        </p:nvSpPr>
        <p:spPr>
          <a:xfrm>
            <a:off x="6219284" y="2067847"/>
            <a:ext cx="3150741" cy="1512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48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89A9DEE-447D-4BFC-9100-825A40A2A921}"/>
              </a:ext>
            </a:extLst>
          </p:cNvPr>
          <p:cNvSpPr/>
          <p:nvPr/>
        </p:nvSpPr>
        <p:spPr>
          <a:xfrm>
            <a:off x="6219284" y="3686953"/>
            <a:ext cx="3150741" cy="1512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ACDF9E6-5BF5-45A0-A86A-DF92F89330EC}"/>
              </a:ext>
            </a:extLst>
          </p:cNvPr>
          <p:cNvSpPr txBox="1"/>
          <p:nvPr/>
        </p:nvSpPr>
        <p:spPr>
          <a:xfrm>
            <a:off x="2942772" y="2232652"/>
            <a:ext cx="273292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cap="all" dirty="0">
                <a:solidFill>
                  <a:schemeClr val="accent1">
                    <a:lumMod val="75000"/>
                  </a:schemeClr>
                </a:solidFill>
              </a:rPr>
              <a:t>Изучение Требований работодателей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9EA890B-8DF9-4679-A59F-F954D30AC9AF}"/>
              </a:ext>
            </a:extLst>
          </p:cNvPr>
          <p:cNvSpPr txBox="1"/>
          <p:nvPr/>
        </p:nvSpPr>
        <p:spPr>
          <a:xfrm>
            <a:off x="2998758" y="4027460"/>
            <a:ext cx="2801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cap="all" dirty="0">
                <a:solidFill>
                  <a:schemeClr val="accent1">
                    <a:lumMod val="75000"/>
                  </a:schemeClr>
                </a:solidFill>
              </a:rPr>
              <a:t>Мониторинг </a:t>
            </a:r>
            <a:br>
              <a:rPr lang="ru-RU" sz="2100" b="1" cap="all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100" b="1" cap="all" dirty="0">
                <a:solidFill>
                  <a:schemeClr val="accent1">
                    <a:lumMod val="75000"/>
                  </a:schemeClr>
                </a:solidFill>
              </a:rPr>
              <a:t>рынка труда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E19F351-5105-4EE1-955E-DD2FD5C44DC3}"/>
              </a:ext>
            </a:extLst>
          </p:cNvPr>
          <p:cNvSpPr txBox="1"/>
          <p:nvPr/>
        </p:nvSpPr>
        <p:spPr>
          <a:xfrm>
            <a:off x="6534361" y="2352971"/>
            <a:ext cx="2835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cap="all" dirty="0">
                <a:solidFill>
                  <a:schemeClr val="accent1">
                    <a:lumMod val="75000"/>
                  </a:schemeClr>
                </a:solidFill>
              </a:rPr>
              <a:t>Экспертиза ФГОС,</a:t>
            </a:r>
          </a:p>
          <a:p>
            <a:pPr algn="ctr"/>
            <a:r>
              <a:rPr lang="ru-RU" sz="2100" b="1" cap="all" dirty="0">
                <a:solidFill>
                  <a:schemeClr val="accent1">
                    <a:lumMod val="75000"/>
                  </a:schemeClr>
                </a:solidFill>
              </a:rPr>
              <a:t>ГИА НОК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CE86B69-2AE7-4BD2-9F52-E93EA38BAD1F}"/>
              </a:ext>
            </a:extLst>
          </p:cNvPr>
          <p:cNvSpPr txBox="1"/>
          <p:nvPr/>
        </p:nvSpPr>
        <p:spPr>
          <a:xfrm>
            <a:off x="6342956" y="4043887"/>
            <a:ext cx="3075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cap="all" dirty="0">
                <a:solidFill>
                  <a:schemeClr val="accent1">
                    <a:lumMod val="75000"/>
                  </a:schemeClr>
                </a:solidFill>
              </a:rPr>
              <a:t>Разработка </a:t>
            </a:r>
            <a:br>
              <a:rPr lang="ru-RU" sz="2100" b="1" cap="all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100" b="1" cap="all" dirty="0" err="1">
                <a:solidFill>
                  <a:schemeClr val="accent1">
                    <a:lumMod val="75000"/>
                  </a:schemeClr>
                </a:solidFill>
              </a:rPr>
              <a:t>профстандартов</a:t>
            </a:r>
            <a:endParaRPr lang="ru-RU" sz="21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Блок-схема: узел 56">
            <a:extLst>
              <a:ext uri="{FF2B5EF4-FFF2-40B4-BE49-F238E27FC236}">
                <a16:creationId xmlns:a16="http://schemas.microsoft.com/office/drawing/2014/main" id="{F400C0C0-D4DB-42CB-96AC-A705F15215E4}"/>
              </a:ext>
            </a:extLst>
          </p:cNvPr>
          <p:cNvSpPr/>
          <p:nvPr/>
        </p:nvSpPr>
        <p:spPr>
          <a:xfrm>
            <a:off x="5520643" y="3011084"/>
            <a:ext cx="1287695" cy="121490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СПК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8FD7E2C-A61D-4DE4-993C-466A450063F8}"/>
              </a:ext>
            </a:extLst>
          </p:cNvPr>
          <p:cNvSpPr txBox="1"/>
          <p:nvPr/>
        </p:nvSpPr>
        <p:spPr>
          <a:xfrm>
            <a:off x="9493312" y="3212156"/>
            <a:ext cx="2837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>
                <a:solidFill>
                  <a:srgbClr val="002060"/>
                </a:solidFill>
              </a:rPr>
              <a:t>Образовательные организации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0C5825-31C0-485B-9766-FF1D28A0CDEA}"/>
              </a:ext>
            </a:extLst>
          </p:cNvPr>
          <p:cNvSpPr txBox="1"/>
          <p:nvPr/>
        </p:nvSpPr>
        <p:spPr>
          <a:xfrm>
            <a:off x="9313085" y="2213696"/>
            <a:ext cx="2837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>
                <a:solidFill>
                  <a:srgbClr val="002060"/>
                </a:solidFill>
              </a:rPr>
              <a:t>ФУМО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93DA531-356C-4847-BDBC-35A53A1EC22B}"/>
              </a:ext>
            </a:extLst>
          </p:cNvPr>
          <p:cNvSpPr txBox="1"/>
          <p:nvPr/>
        </p:nvSpPr>
        <p:spPr>
          <a:xfrm>
            <a:off x="9354192" y="4656645"/>
            <a:ext cx="2837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>
                <a:solidFill>
                  <a:srgbClr val="002060"/>
                </a:solidFill>
              </a:rPr>
              <a:t>Наука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586F8AF-85B2-4C7E-AE72-7C6A485E8843}"/>
              </a:ext>
            </a:extLst>
          </p:cNvPr>
          <p:cNvSpPr txBox="1"/>
          <p:nvPr/>
        </p:nvSpPr>
        <p:spPr>
          <a:xfrm>
            <a:off x="20778" y="3209638"/>
            <a:ext cx="2837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>
                <a:solidFill>
                  <a:srgbClr val="002060"/>
                </a:solidFill>
              </a:rPr>
              <a:t>Объединения работодателей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A990EAB-4862-4A9D-BF1A-8C6BDC0D699F}"/>
              </a:ext>
            </a:extLst>
          </p:cNvPr>
          <p:cNvSpPr txBox="1"/>
          <p:nvPr/>
        </p:nvSpPr>
        <p:spPr>
          <a:xfrm>
            <a:off x="-101463" y="4656644"/>
            <a:ext cx="2837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>
                <a:solidFill>
                  <a:srgbClr val="002060"/>
                </a:solidFill>
              </a:rPr>
              <a:t>НАРК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F34E146-0D7E-4681-B911-130DB85A0A91}"/>
              </a:ext>
            </a:extLst>
          </p:cNvPr>
          <p:cNvSpPr txBox="1"/>
          <p:nvPr/>
        </p:nvSpPr>
        <p:spPr>
          <a:xfrm>
            <a:off x="4701139" y="5678778"/>
            <a:ext cx="2837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>
                <a:solidFill>
                  <a:srgbClr val="002060"/>
                </a:solidFill>
              </a:rPr>
              <a:t>ФОИВ   РОИВ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075B99-8D4B-45E8-ADB9-A01DE7F7BAF0}"/>
              </a:ext>
            </a:extLst>
          </p:cNvPr>
          <p:cNvSpPr txBox="1"/>
          <p:nvPr/>
        </p:nvSpPr>
        <p:spPr>
          <a:xfrm>
            <a:off x="-101463" y="2213696"/>
            <a:ext cx="2837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cap="all" dirty="0">
                <a:solidFill>
                  <a:srgbClr val="002060"/>
                </a:solidFill>
              </a:rPr>
              <a:t>ВНИИ труда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39DDCD39-611A-45E7-BD5C-2C72EB9B92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7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Google Shape;903;p27">
            <a:extLst>
              <a:ext uri="{FF2B5EF4-FFF2-40B4-BE49-F238E27FC236}">
                <a16:creationId xmlns:a16="http://schemas.microsoft.com/office/drawing/2014/main" id="{EB754AC7-4911-4431-B4F7-39F278B4C14D}"/>
              </a:ext>
            </a:extLst>
          </p:cNvPr>
          <p:cNvSpPr txBox="1"/>
          <p:nvPr/>
        </p:nvSpPr>
        <p:spPr>
          <a:xfrm>
            <a:off x="549666" y="1601550"/>
            <a:ext cx="7084855" cy="27406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 defTabSz="2771368">
              <a:lnSpc>
                <a:spcPct val="90000"/>
              </a:lnSpc>
              <a:defRPr sz="4000">
                <a:solidFill>
                  <a:srgbClr val="D5D5D5">
                    <a:lumMod val="10000"/>
                  </a:srgbClr>
                </a:solidFill>
                <a:cs typeface="Helvetica Neue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algn="l"/>
            <a:r>
              <a:rPr lang="ru-RU" sz="1667" dirty="0">
                <a:solidFill>
                  <a:srgbClr val="1F4E79"/>
                </a:solidFill>
                <a:sym typeface="Arial"/>
              </a:rPr>
              <a:t>В 2014 году решением Национального Совета при Президенте Российской Федерации по профессиональным квалификациям создан Совет по профессиональным квалификациям  в жилищно-коммунальном хозяйстве - СПК ЖКХ</a:t>
            </a:r>
            <a:r>
              <a:rPr lang="ru-RU" sz="1667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 </a:t>
            </a:r>
          </a:p>
          <a:p>
            <a:pPr algn="l"/>
            <a:endParaRPr lang="ru-RU" sz="1000" dirty="0">
              <a:solidFill>
                <a:srgbClr val="1F4E79"/>
              </a:solidFill>
              <a:sym typeface="Arial"/>
            </a:endParaRPr>
          </a:p>
          <a:p>
            <a:pPr algn="l"/>
            <a:r>
              <a:rPr lang="ru-RU" sz="1667" dirty="0">
                <a:solidFill>
                  <a:srgbClr val="1F4E79"/>
                </a:solidFill>
                <a:sym typeface="Arial"/>
              </a:rPr>
              <a:t>Требования к квалификации  персонала организаций, осуществляющих управление и эксплуатацию многоквартирных домов устанавливаются в профессиональных стандартах.</a:t>
            </a:r>
          </a:p>
          <a:p>
            <a:pPr algn="l"/>
            <a:endParaRPr lang="ru-RU" sz="1000" dirty="0">
              <a:solidFill>
                <a:srgbClr val="1F4E79"/>
              </a:solidFill>
              <a:sym typeface="Arial"/>
            </a:endParaRPr>
          </a:p>
          <a:p>
            <a:pPr algn="l"/>
            <a:r>
              <a:rPr lang="ru-RU" sz="1667" dirty="0">
                <a:solidFill>
                  <a:srgbClr val="1F4E79"/>
                </a:solidFill>
                <a:sym typeface="Arial"/>
              </a:rPr>
              <a:t>В арсенале СПК ЖКХ имеется 5 профессиональных стандартов, </a:t>
            </a:r>
            <a:br>
              <a:rPr lang="ru-RU" sz="1667" dirty="0">
                <a:solidFill>
                  <a:srgbClr val="1F4E79"/>
                </a:solidFill>
                <a:sym typeface="Arial"/>
              </a:rPr>
            </a:br>
            <a:r>
              <a:rPr lang="ru-RU" sz="1667" dirty="0">
                <a:solidFill>
                  <a:srgbClr val="1F4E79"/>
                </a:solidFill>
                <a:sym typeface="Arial"/>
              </a:rPr>
              <a:t>которые регулируют 29 должностей специалистов организаций управляющих и эксплуатирующих жилые дома.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71AC18-94F9-4454-8334-E6D2AB1AED04}"/>
              </a:ext>
            </a:extLst>
          </p:cNvPr>
          <p:cNvSpPr/>
          <p:nvPr/>
        </p:nvSpPr>
        <p:spPr>
          <a:xfrm>
            <a:off x="750702" y="4703043"/>
            <a:ext cx="6827921" cy="1118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67" dirty="0">
                <a:solidFill>
                  <a:srgbClr val="1F4E79"/>
                </a:solidFill>
              </a:rPr>
              <a:t>Национальная система профессиональных квалификаций предлагает </a:t>
            </a:r>
            <a:br>
              <a:rPr lang="ru-RU" sz="1667" dirty="0">
                <a:solidFill>
                  <a:srgbClr val="1F4E79"/>
                </a:solidFill>
              </a:rPr>
            </a:br>
            <a:r>
              <a:rPr lang="ru-RU" sz="1667" dirty="0">
                <a:solidFill>
                  <a:srgbClr val="1F4E79"/>
                </a:solidFill>
              </a:rPr>
              <a:t>такой «инструмент» подтверждения и признания квалификаций работников, как – </a:t>
            </a:r>
            <a:r>
              <a:rPr lang="ru-RU" sz="1667" b="1" dirty="0">
                <a:solidFill>
                  <a:srgbClr val="1F4E79"/>
                </a:solidFill>
              </a:rPr>
              <a:t>«профессиональный экзамен по независимой оценке квалификаций»</a:t>
            </a:r>
            <a:endParaRPr lang="ru-RU" sz="1667" dirty="0">
              <a:solidFill>
                <a:srgbClr val="1F4E79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3DC0A0-7C08-4449-8B46-BD0404B2B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218" y="1098108"/>
            <a:ext cx="3792963" cy="5121355"/>
          </a:xfrm>
          <a:prstGeom prst="rect">
            <a:avLst/>
          </a:prstGeom>
          <a:noFill/>
          <a:ln w="6350">
            <a:solidFill>
              <a:srgbClr val="0063B4"/>
            </a:solidFill>
            <a:prstDash val="solid"/>
          </a:ln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4175AC1-E515-49A0-85AC-78BD2F21DDB3}"/>
              </a:ext>
            </a:extLst>
          </p:cNvPr>
          <p:cNvSpPr txBox="1">
            <a:spLocks/>
          </p:cNvSpPr>
          <p:nvPr/>
        </p:nvSpPr>
        <p:spPr>
          <a:xfrm>
            <a:off x="293819" y="218152"/>
            <a:ext cx="11022676" cy="9848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 marL="0" marR="0" indent="0" algn="l" defTabSz="1083458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13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"/>
              </a:rPr>
              <a:t>Отраслевая система квалификаций в ЖКХ в сфере </a:t>
            </a:r>
            <a:b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"/>
              </a:rPr>
            </a:br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sym typeface="Arial"/>
              </a:rPr>
              <a:t>управления МКД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F375EAA-DF52-4AF5-BD37-E59A32E543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BE280A-3F70-4FD8-874A-CF321E6AD02D}"/>
              </a:ext>
            </a:extLst>
          </p:cNvPr>
          <p:cNvSpPr/>
          <p:nvPr/>
        </p:nvSpPr>
        <p:spPr>
          <a:xfrm>
            <a:off x="380903" y="1480457"/>
            <a:ext cx="7451410" cy="28617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C9F411-EA8F-4167-B02E-014DF036FFF4}"/>
              </a:ext>
            </a:extLst>
          </p:cNvPr>
          <p:cNvSpPr/>
          <p:nvPr/>
        </p:nvSpPr>
        <p:spPr>
          <a:xfrm>
            <a:off x="380903" y="4571523"/>
            <a:ext cx="7451410" cy="14083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20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00B9F5D1-BEFC-4496-BAF9-AEDFC97C4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868" y="287864"/>
            <a:ext cx="11616265" cy="693420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Системная архитектура процесса НОК</a:t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ru-RU" sz="2200" dirty="0">
                <a:solidFill>
                  <a:srgbClr val="1F4E79"/>
                </a:solidFill>
              </a:rPr>
              <a:t>Ключевые элементы процесса: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b="1" dirty="0">
                <a:solidFill>
                  <a:srgbClr val="C00000"/>
                </a:solidFill>
              </a:rPr>
              <a:t>Профессиональные стандарты </a:t>
            </a:r>
            <a:r>
              <a:rPr lang="ru-RU" sz="2200" dirty="0">
                <a:solidFill>
                  <a:srgbClr val="1F4E79"/>
                </a:solidFill>
              </a:rPr>
              <a:t>– задают требования к образованию, опыту и трудовым функциям. Без стандарта невозможно корректно оценить квалификацию.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b="1" dirty="0">
                <a:solidFill>
                  <a:srgbClr val="C00000"/>
                </a:solidFill>
              </a:rPr>
              <a:t>Наименования квалификаций </a:t>
            </a:r>
            <a:r>
              <a:rPr lang="ru-RU" sz="2200" dirty="0">
                <a:solidFill>
                  <a:srgbClr val="1F4E79"/>
                </a:solidFill>
              </a:rPr>
              <a:t>– описывают необходимый уровень знаний, навыков и умений для конкретных функций.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b="1" dirty="0">
                <a:solidFill>
                  <a:srgbClr val="C00000"/>
                </a:solidFill>
              </a:rPr>
              <a:t>Оценочные средства </a:t>
            </a:r>
            <a:r>
              <a:rPr lang="ru-RU" sz="2200" dirty="0">
                <a:solidFill>
                  <a:srgbClr val="1F4E79"/>
                </a:solidFill>
              </a:rPr>
              <a:t>— это комплекс инструментов для объективной проверки компетенций: теория, практика, критерии оценки.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b="1" dirty="0">
                <a:solidFill>
                  <a:srgbClr val="C00000"/>
                </a:solidFill>
              </a:rPr>
              <a:t>Подготовка и аттестация </a:t>
            </a:r>
            <a:r>
              <a:rPr lang="ru-RU" sz="2200" dirty="0">
                <a:solidFill>
                  <a:srgbClr val="1F4E79"/>
                </a:solidFill>
              </a:rPr>
              <a:t>экспертов обеспечивает </a:t>
            </a:r>
            <a:r>
              <a:rPr lang="ru-RU" sz="2200" b="1" dirty="0">
                <a:solidFill>
                  <a:srgbClr val="1F4E79"/>
                </a:solidFill>
              </a:rPr>
              <a:t>качество</a:t>
            </a:r>
            <a:r>
              <a:rPr lang="ru-RU" sz="2200" dirty="0">
                <a:solidFill>
                  <a:srgbClr val="1F4E79"/>
                </a:solidFill>
              </a:rPr>
              <a:t> и </a:t>
            </a:r>
            <a:r>
              <a:rPr lang="ru-RU" sz="2200" b="1" dirty="0">
                <a:solidFill>
                  <a:srgbClr val="1F4E79"/>
                </a:solidFill>
              </a:rPr>
              <a:t>объективность оценки. 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b="1" dirty="0">
                <a:solidFill>
                  <a:srgbClr val="C00000"/>
                </a:solidFill>
              </a:rPr>
              <a:t>Аккредитация организаций </a:t>
            </a:r>
            <a:r>
              <a:rPr lang="ru-RU" sz="2200" dirty="0">
                <a:solidFill>
                  <a:srgbClr val="1F4E79"/>
                </a:solidFill>
              </a:rPr>
              <a:t>(ЦОК) гарантирует, что экзамен проводится по единым правилам.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b="1" dirty="0">
                <a:solidFill>
                  <a:srgbClr val="C00000"/>
                </a:solidFill>
              </a:rPr>
              <a:t>Цифровое сопровождение</a:t>
            </a:r>
            <a:r>
              <a:rPr lang="ru-RU" sz="2200" b="1" dirty="0">
                <a:solidFill>
                  <a:srgbClr val="1F4E79"/>
                </a:solidFill>
              </a:rPr>
              <a:t> </a:t>
            </a:r>
            <a:r>
              <a:rPr lang="ru-RU" sz="2200" dirty="0">
                <a:solidFill>
                  <a:srgbClr val="1F4E79"/>
                </a:solidFill>
              </a:rPr>
              <a:t>(АИС «Оценка квалификации ЖКХ» и «Цифровая платформа подготовки к экзамену НОК в сфере ЖКХ») обеспечивает </a:t>
            </a:r>
            <a:r>
              <a:rPr lang="ru-RU" sz="2200" b="1" dirty="0">
                <a:solidFill>
                  <a:srgbClr val="1F4E79"/>
                </a:solidFill>
              </a:rPr>
              <a:t>стандартизацию, прозрачность </a:t>
            </a:r>
            <a:r>
              <a:rPr lang="ru-RU" sz="2200" dirty="0">
                <a:solidFill>
                  <a:srgbClr val="1F4E79"/>
                </a:solidFill>
              </a:rPr>
              <a:t>и </a:t>
            </a:r>
            <a:r>
              <a:rPr lang="ru-RU" sz="2200" b="1" dirty="0">
                <a:solidFill>
                  <a:srgbClr val="1F4E79"/>
                </a:solidFill>
              </a:rPr>
              <a:t>удобство</a:t>
            </a:r>
            <a:r>
              <a:rPr lang="ru-RU" sz="2200" dirty="0">
                <a:solidFill>
                  <a:srgbClr val="1F4E79"/>
                </a:solidFill>
              </a:rPr>
              <a:t> для соискателей.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70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226;p10">
            <a:extLst>
              <a:ext uri="{FF2B5EF4-FFF2-40B4-BE49-F238E27FC236}">
                <a16:creationId xmlns:a16="http://schemas.microsoft.com/office/drawing/2014/main" id="{013D265F-CF74-4E83-9C58-91A153A286D0}"/>
              </a:ext>
            </a:extLst>
          </p:cNvPr>
          <p:cNvSpPr txBox="1">
            <a:spLocks/>
          </p:cNvSpPr>
          <p:nvPr/>
        </p:nvSpPr>
        <p:spPr>
          <a:xfrm>
            <a:off x="458592" y="231441"/>
            <a:ext cx="11516389" cy="9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33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6933" algn="ctr">
              <a:buSzPts val="2100"/>
            </a:pPr>
            <a:r>
              <a:rPr lang="ru-RU" sz="2900" b="1" dirty="0">
                <a:solidFill>
                  <a:srgbClr val="1F4E79"/>
                </a:solidFill>
                <a:latin typeface="+mn-lt"/>
                <a:ea typeface="+mn-ea"/>
                <a:cs typeface="+mn-cs"/>
              </a:rPr>
              <a:t>Профессиональный</a:t>
            </a:r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экзамен для специалистов</a:t>
            </a:r>
            <a:b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по управлению МКД</a:t>
            </a:r>
          </a:p>
        </p:txBody>
      </p:sp>
      <p:sp>
        <p:nvSpPr>
          <p:cNvPr id="7" name="Google Shape;230;p10">
            <a:extLst>
              <a:ext uri="{FF2B5EF4-FFF2-40B4-BE49-F238E27FC236}">
                <a16:creationId xmlns:a16="http://schemas.microsoft.com/office/drawing/2014/main" id="{1AA44F10-E3E7-49E2-A8C0-BFB9D63B8DE6}"/>
              </a:ext>
            </a:extLst>
          </p:cNvPr>
          <p:cNvSpPr/>
          <p:nvPr/>
        </p:nvSpPr>
        <p:spPr>
          <a:xfrm>
            <a:off x="458593" y="1584085"/>
            <a:ext cx="8058800" cy="381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ru" sz="2400" b="1" dirty="0">
                <a:solidFill>
                  <a:srgbClr val="1F4E79"/>
                </a:solidFill>
                <a:sym typeface="Arial"/>
              </a:rPr>
              <a:t>Теоретический этап профессионального экзамена </a:t>
            </a:r>
            <a:endParaRPr sz="2400" b="1" dirty="0">
              <a:solidFill>
                <a:srgbClr val="1F4E79"/>
              </a:solidFill>
              <a:sym typeface="Arial"/>
            </a:endParaRPr>
          </a:p>
        </p:txBody>
      </p:sp>
      <p:pic>
        <p:nvPicPr>
          <p:cNvPr id="8" name="Google Shape;234;p10">
            <a:extLst>
              <a:ext uri="{FF2B5EF4-FFF2-40B4-BE49-F238E27FC236}">
                <a16:creationId xmlns:a16="http://schemas.microsoft.com/office/drawing/2014/main" id="{4183E5B0-1355-476A-B9B9-9BAF736E3A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69" y="2408335"/>
            <a:ext cx="715951" cy="715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35;p10">
            <a:extLst>
              <a:ext uri="{FF2B5EF4-FFF2-40B4-BE49-F238E27FC236}">
                <a16:creationId xmlns:a16="http://schemas.microsoft.com/office/drawing/2014/main" id="{6856947E-3F4B-4856-9D3F-F4A181D1D2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9325" y="2467929"/>
            <a:ext cx="636625" cy="5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6;p10">
            <a:extLst>
              <a:ext uri="{FF2B5EF4-FFF2-40B4-BE49-F238E27FC236}">
                <a16:creationId xmlns:a16="http://schemas.microsoft.com/office/drawing/2014/main" id="{B0BBED74-B01B-42EB-915D-02C594DE38C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97933" y="2428630"/>
            <a:ext cx="636624" cy="63660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37;p10">
            <a:extLst>
              <a:ext uri="{FF2B5EF4-FFF2-40B4-BE49-F238E27FC236}">
                <a16:creationId xmlns:a16="http://schemas.microsoft.com/office/drawing/2014/main" id="{EB15E605-5935-499C-91FE-48D4B275F517}"/>
              </a:ext>
            </a:extLst>
          </p:cNvPr>
          <p:cNvSpPr txBox="1"/>
          <p:nvPr/>
        </p:nvSpPr>
        <p:spPr>
          <a:xfrm>
            <a:off x="1023432" y="2428528"/>
            <a:ext cx="2057600" cy="615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ru" sz="1400" b="1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Тестирование: </a:t>
            </a:r>
            <a:br>
              <a:rPr lang="ru" sz="1400" dirty="0">
                <a:solidFill>
                  <a:srgbClr val="1F4E79"/>
                </a:solidFill>
                <a:ea typeface="Arial"/>
                <a:cs typeface="Arial"/>
                <a:sym typeface="Arial"/>
              </a:rPr>
            </a:br>
            <a:r>
              <a:rPr lang="ru" sz="1400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40 вопросов</a:t>
            </a:r>
            <a:endParaRPr sz="1400" dirty="0">
              <a:solidFill>
                <a:srgbClr val="1F4E79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2" name="Google Shape;238;p10">
            <a:extLst>
              <a:ext uri="{FF2B5EF4-FFF2-40B4-BE49-F238E27FC236}">
                <a16:creationId xmlns:a16="http://schemas.microsoft.com/office/drawing/2014/main" id="{036555DA-06C4-41D9-91DB-064330744E84}"/>
              </a:ext>
            </a:extLst>
          </p:cNvPr>
          <p:cNvSpPr txBox="1"/>
          <p:nvPr/>
        </p:nvSpPr>
        <p:spPr>
          <a:xfrm>
            <a:off x="3901779" y="2428528"/>
            <a:ext cx="2752800" cy="615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ru" sz="1400" b="1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Время выполнения: </a:t>
            </a:r>
            <a:br>
              <a:rPr lang="ru" sz="1400" b="1" dirty="0">
                <a:solidFill>
                  <a:srgbClr val="1F4E79"/>
                </a:solidFill>
                <a:ea typeface="Arial"/>
                <a:cs typeface="Arial"/>
                <a:sym typeface="Arial"/>
              </a:rPr>
            </a:br>
            <a:r>
              <a:rPr lang="ru" sz="1400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60 минут</a:t>
            </a:r>
            <a:endParaRPr sz="1400" dirty="0">
              <a:solidFill>
                <a:srgbClr val="1F4E79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3" name="Google Shape;239;p10">
            <a:extLst>
              <a:ext uri="{FF2B5EF4-FFF2-40B4-BE49-F238E27FC236}">
                <a16:creationId xmlns:a16="http://schemas.microsoft.com/office/drawing/2014/main" id="{7B8687E3-CD5B-454C-A5F6-16D3CB43D980}"/>
              </a:ext>
            </a:extLst>
          </p:cNvPr>
          <p:cNvSpPr txBox="1"/>
          <p:nvPr/>
        </p:nvSpPr>
        <p:spPr>
          <a:xfrm>
            <a:off x="7171819" y="2428632"/>
            <a:ext cx="4198800" cy="615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ru" sz="1400" b="1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Максимальное количество баллов: </a:t>
            </a:r>
            <a:r>
              <a:rPr lang="ru" sz="1400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40</a:t>
            </a:r>
            <a:endParaRPr sz="1400" dirty="0">
              <a:solidFill>
                <a:srgbClr val="1F4E79"/>
              </a:solidFill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ru" sz="1400" b="1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Проходной балл: </a:t>
            </a:r>
            <a:r>
              <a:rPr lang="ru" sz="1400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28 </a:t>
            </a:r>
            <a:endParaRPr sz="1400" dirty="0">
              <a:solidFill>
                <a:srgbClr val="1F4E79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Google Shape;241;p10">
            <a:extLst>
              <a:ext uri="{FF2B5EF4-FFF2-40B4-BE49-F238E27FC236}">
                <a16:creationId xmlns:a16="http://schemas.microsoft.com/office/drawing/2014/main" id="{0AC9E922-F751-4513-A302-42F3C58E7A8A}"/>
              </a:ext>
            </a:extLst>
          </p:cNvPr>
          <p:cNvSpPr/>
          <p:nvPr/>
        </p:nvSpPr>
        <p:spPr>
          <a:xfrm>
            <a:off x="458593" y="3630677"/>
            <a:ext cx="8058800" cy="381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ru" sz="2400" b="1" dirty="0">
                <a:solidFill>
                  <a:srgbClr val="1F4E79"/>
                </a:solidFill>
                <a:sym typeface="Arial"/>
              </a:rPr>
              <a:t>Практический этап профессионального экзамена</a:t>
            </a:r>
            <a:endParaRPr sz="2400" b="1" dirty="0">
              <a:solidFill>
                <a:srgbClr val="1F4E79"/>
              </a:solidFill>
              <a:sym typeface="Arial"/>
            </a:endParaRPr>
          </a:p>
        </p:txBody>
      </p:sp>
      <p:pic>
        <p:nvPicPr>
          <p:cNvPr id="15" name="Google Shape;242;p10">
            <a:extLst>
              <a:ext uri="{FF2B5EF4-FFF2-40B4-BE49-F238E27FC236}">
                <a16:creationId xmlns:a16="http://schemas.microsoft.com/office/drawing/2014/main" id="{B81C86B6-558C-4848-9BD2-C87E7F9FE3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68" y="4572129"/>
            <a:ext cx="715947" cy="71595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243;p10">
            <a:extLst>
              <a:ext uri="{FF2B5EF4-FFF2-40B4-BE49-F238E27FC236}">
                <a16:creationId xmlns:a16="http://schemas.microsoft.com/office/drawing/2014/main" id="{2C47FC3E-B550-44DD-A3E2-FE052E1FF903}"/>
              </a:ext>
            </a:extLst>
          </p:cNvPr>
          <p:cNvSpPr txBox="1"/>
          <p:nvPr/>
        </p:nvSpPr>
        <p:spPr>
          <a:xfrm>
            <a:off x="1121390" y="4750487"/>
            <a:ext cx="540601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buSzPts val="1000"/>
            </a:pPr>
            <a:r>
              <a:rPr lang="ru" sz="1400" b="1" dirty="0">
                <a:solidFill>
                  <a:srgbClr val="1F4E79"/>
                </a:solidFill>
              </a:rPr>
              <a:t>2 практические </a:t>
            </a:r>
          </a:p>
          <a:p>
            <a:pPr lvl="0">
              <a:buSzPts val="1000"/>
            </a:pPr>
            <a:r>
              <a:rPr lang="ru" sz="1400" b="1" dirty="0">
                <a:solidFill>
                  <a:srgbClr val="1F4E79"/>
                </a:solidFill>
              </a:rPr>
              <a:t>задачи</a:t>
            </a:r>
            <a:endParaRPr sz="1600" b="1" dirty="0">
              <a:solidFill>
                <a:srgbClr val="1F4E79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7" name="Google Shape;236;p10">
            <a:extLst>
              <a:ext uri="{FF2B5EF4-FFF2-40B4-BE49-F238E27FC236}">
                <a16:creationId xmlns:a16="http://schemas.microsoft.com/office/drawing/2014/main" id="{4641EDAC-1CFF-4DA2-9237-89BB25DFD4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41391" y="4555295"/>
            <a:ext cx="636624" cy="63660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238;p10">
            <a:extLst>
              <a:ext uri="{FF2B5EF4-FFF2-40B4-BE49-F238E27FC236}">
                <a16:creationId xmlns:a16="http://schemas.microsoft.com/office/drawing/2014/main" id="{15371CE8-021E-4769-BFA9-625238BE1C5C}"/>
              </a:ext>
            </a:extLst>
          </p:cNvPr>
          <p:cNvSpPr txBox="1"/>
          <p:nvPr/>
        </p:nvSpPr>
        <p:spPr>
          <a:xfrm>
            <a:off x="4944484" y="4658158"/>
            <a:ext cx="2752800" cy="615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t" anchorCtr="0">
            <a:spAutoFit/>
          </a:bodyPr>
          <a:lstStyle/>
          <a:p>
            <a:pPr>
              <a:buClr>
                <a:srgbClr val="000000"/>
              </a:buClr>
              <a:buSzPts val="1200"/>
            </a:pPr>
            <a:r>
              <a:rPr lang="ru" sz="1400" b="1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Время выполнения: </a:t>
            </a:r>
            <a:br>
              <a:rPr lang="ru" sz="1400" b="1" dirty="0">
                <a:solidFill>
                  <a:srgbClr val="1F4E79"/>
                </a:solidFill>
                <a:ea typeface="Arial"/>
                <a:cs typeface="Arial"/>
                <a:sym typeface="Arial"/>
              </a:rPr>
            </a:br>
            <a:r>
              <a:rPr lang="ru" sz="1400" dirty="0">
                <a:solidFill>
                  <a:srgbClr val="1F4E79"/>
                </a:solidFill>
              </a:rPr>
              <a:t>60 </a:t>
            </a:r>
            <a:r>
              <a:rPr lang="ru" sz="1400" dirty="0">
                <a:solidFill>
                  <a:srgbClr val="1F4E79"/>
                </a:solidFill>
                <a:ea typeface="Arial"/>
                <a:cs typeface="Arial"/>
                <a:sym typeface="Arial"/>
              </a:rPr>
              <a:t>минут</a:t>
            </a:r>
            <a:endParaRPr sz="1400" dirty="0">
              <a:solidFill>
                <a:srgbClr val="1F4E79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9" name="Google Shape;336;p35">
            <a:extLst>
              <a:ext uri="{FF2B5EF4-FFF2-40B4-BE49-F238E27FC236}">
                <a16:creationId xmlns:a16="http://schemas.microsoft.com/office/drawing/2014/main" id="{21017308-1623-445D-9643-F9FF2474BCCA}"/>
              </a:ext>
            </a:extLst>
          </p:cNvPr>
          <p:cNvPicPr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94923" y="4624221"/>
            <a:ext cx="637909" cy="56768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2886C53-1CEC-424A-9C59-5F11DB28BB4F}"/>
              </a:ext>
            </a:extLst>
          </p:cNvPr>
          <p:cNvSpPr/>
          <p:nvPr/>
        </p:nvSpPr>
        <p:spPr>
          <a:xfrm>
            <a:off x="8199302" y="4686123"/>
            <a:ext cx="26283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rgbClr val="1F4E79"/>
                </a:solidFill>
                <a:sym typeface="Proxima Nova"/>
              </a:rPr>
              <a:t>Условие прохождения:</a:t>
            </a:r>
          </a:p>
          <a:p>
            <a:pPr>
              <a:buSzPts val="1200"/>
            </a:pPr>
            <a:r>
              <a:rPr lang="ru-RU" sz="1400" dirty="0">
                <a:solidFill>
                  <a:srgbClr val="1F4E79"/>
                </a:solidFill>
                <a:sym typeface="Proxima Nova"/>
              </a:rPr>
              <a:t>1 верная задача</a:t>
            </a:r>
          </a:p>
          <a:p>
            <a:pPr>
              <a:buSzPts val="1200"/>
            </a:pPr>
            <a:endParaRPr lang="ru" sz="1400" dirty="0">
              <a:solidFill>
                <a:srgbClr val="1F4E79"/>
              </a:solidFill>
              <a:sym typeface="Proxima Nova"/>
            </a:endParaRPr>
          </a:p>
        </p:txBody>
      </p:sp>
      <p:cxnSp>
        <p:nvCxnSpPr>
          <p:cNvPr id="21" name="Google Shape;247;p10">
            <a:extLst>
              <a:ext uri="{FF2B5EF4-FFF2-40B4-BE49-F238E27FC236}">
                <a16:creationId xmlns:a16="http://schemas.microsoft.com/office/drawing/2014/main" id="{91B5D6C6-2BE4-4BC3-BFBD-A01D3D9D03E0}"/>
              </a:ext>
            </a:extLst>
          </p:cNvPr>
          <p:cNvCxnSpPr/>
          <p:nvPr/>
        </p:nvCxnSpPr>
        <p:spPr>
          <a:xfrm>
            <a:off x="458594" y="3606371"/>
            <a:ext cx="1134102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72BE748-4621-4A0C-8969-ACBCE80821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5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Google Shape;903;p27">
            <a:extLst>
              <a:ext uri="{FF2B5EF4-FFF2-40B4-BE49-F238E27FC236}">
                <a16:creationId xmlns:a16="http://schemas.microsoft.com/office/drawing/2014/main" id="{01A63982-C795-487A-B4DC-A77643C3E494}"/>
              </a:ext>
            </a:extLst>
          </p:cNvPr>
          <p:cNvSpPr txBox="1"/>
          <p:nvPr/>
        </p:nvSpPr>
        <p:spPr>
          <a:xfrm>
            <a:off x="796785" y="5572374"/>
            <a:ext cx="10624291" cy="615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0" tIns="0" rIns="0" bIns="0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algn="ctr" defTabSz="1154829">
              <a:lnSpc>
                <a:spcPct val="100000"/>
              </a:lnSpc>
              <a:defRPr/>
            </a:pPr>
            <a:r>
              <a:rPr lang="ru-RU" sz="200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  <a:t>Процедура НОК – необходимый допуск к профессиональной деятельности </a:t>
            </a:r>
            <a:br>
              <a:rPr lang="ru-RU" sz="200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</a:br>
            <a:r>
              <a:rPr lang="ru-RU" sz="200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  <a:t>(соответствия лицензионным требованиям для управления МКД )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0D3768C-2029-4160-AA7B-4409C8C52988}"/>
              </a:ext>
            </a:extLst>
          </p:cNvPr>
          <p:cNvSpPr txBox="1">
            <a:spLocks/>
          </p:cNvSpPr>
          <p:nvPr/>
        </p:nvSpPr>
        <p:spPr>
          <a:xfrm>
            <a:off x="398403" y="290442"/>
            <a:ext cx="11022676" cy="5386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 marL="0" marR="0" indent="0" algn="l" defTabSz="1083458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13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sz="2900" b="1" dirty="0">
                <a:solidFill>
                  <a:srgbClr val="1F4E79"/>
                </a:solidFill>
                <a:latin typeface="+mn-lt"/>
                <a:sym typeface="Arial"/>
              </a:rPr>
              <a:t>Переходный период</a:t>
            </a:r>
          </a:p>
        </p:txBody>
      </p:sp>
      <p:sp>
        <p:nvSpPr>
          <p:cNvPr id="9" name="Google Shape;903;p27">
            <a:extLst>
              <a:ext uri="{FF2B5EF4-FFF2-40B4-BE49-F238E27FC236}">
                <a16:creationId xmlns:a16="http://schemas.microsoft.com/office/drawing/2014/main" id="{A62C8C80-82B1-4F05-807C-16B930B47237}"/>
              </a:ext>
            </a:extLst>
          </p:cNvPr>
          <p:cNvSpPr txBox="1"/>
          <p:nvPr/>
        </p:nvSpPr>
        <p:spPr>
          <a:xfrm>
            <a:off x="699019" y="975105"/>
            <a:ext cx="10598427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0" tIns="0" rIns="0" bIns="0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algn="ctr" defTabSz="1154829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400" spc="0" dirty="0">
                <a:solidFill>
                  <a:srgbClr val="1F4E79"/>
                </a:solidFill>
                <a:latin typeface="+mn-lt"/>
                <a:cs typeface="+mn-cs"/>
                <a:sym typeface="Arial"/>
              </a:rPr>
              <a:t>Помощь в «переходный период»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4B15D6-55A4-4FCA-8736-31661E2F0549}"/>
              </a:ext>
            </a:extLst>
          </p:cNvPr>
          <p:cNvSpPr txBox="1"/>
          <p:nvPr/>
        </p:nvSpPr>
        <p:spPr>
          <a:xfrm>
            <a:off x="569341" y="1407708"/>
            <a:ext cx="10851736" cy="28623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ru-RU" sz="1670" dirty="0">
                <a:solidFill>
                  <a:srgbClr val="1F4E79"/>
                </a:solidFill>
                <a:latin typeface="Montserrat" panose="020B0604020202020204" charset="-52"/>
              </a:rPr>
              <a:t> </a:t>
            </a:r>
            <a:r>
              <a:rPr lang="ru-RU" dirty="0">
                <a:solidFill>
                  <a:srgbClr val="1F4E79"/>
                </a:solidFill>
              </a:rPr>
              <a:t>Базовая организация СПК ЖКХ – Национальное объединение изыскателей и проектировщиков, при поддержке Общественного совета Минстроя, предусматривает организацию и проведения в течение 2026 – 2027 годов пилотных проектов с участием:</a:t>
            </a:r>
          </a:p>
          <a:p>
            <a:pPr marL="238144" indent="-238144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1F4E79"/>
                </a:solidFill>
              </a:rPr>
              <a:t>Представителей Минстроя России,</a:t>
            </a:r>
          </a:p>
          <a:p>
            <a:pPr marL="238144" indent="-238144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1F4E79"/>
                </a:solidFill>
              </a:rPr>
              <a:t>Национального агентства квалификаций, </a:t>
            </a:r>
          </a:p>
          <a:p>
            <a:pPr marL="238144" indent="-238144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1F4E79"/>
                </a:solidFill>
              </a:rPr>
              <a:t>ЦОК СПК ЖКХ. </a:t>
            </a:r>
            <a:endParaRPr lang="ru-RU" dirty="0">
              <a:solidFill>
                <a:srgbClr val="1F4E79"/>
              </a:solidFill>
              <a:highlight>
                <a:srgbClr val="CCECFF"/>
              </a:highlight>
            </a:endParaRPr>
          </a:p>
          <a:p>
            <a:pPr algn="ctr">
              <a:buClr>
                <a:schemeClr val="accent1"/>
              </a:buClr>
            </a:pPr>
            <a:r>
              <a:rPr lang="ru-RU" b="1" dirty="0">
                <a:solidFill>
                  <a:srgbClr val="1F4E79"/>
                </a:solidFill>
              </a:rPr>
              <a:t>Цель мероприятий :</a:t>
            </a:r>
          </a:p>
          <a:p>
            <a:pPr>
              <a:buClr>
                <a:schemeClr val="accent1"/>
              </a:buClr>
            </a:pPr>
            <a:r>
              <a:rPr lang="ru-RU" dirty="0">
                <a:solidFill>
                  <a:srgbClr val="1F4E79"/>
                </a:solidFill>
              </a:rPr>
              <a:t>информирование УО в субъектах Российской Федерации о необходимости подготовки к реализации Федерального закона от 29.12.2025 № 529-ФЗ и сдаче ПЭ НОК для допуска к профессиональной деятельности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1252E23-7A62-43D2-8D43-2DC7E597BF50}"/>
              </a:ext>
            </a:extLst>
          </p:cNvPr>
          <p:cNvSpPr/>
          <p:nvPr/>
        </p:nvSpPr>
        <p:spPr>
          <a:xfrm>
            <a:off x="569342" y="4504098"/>
            <a:ext cx="10851736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154829">
              <a:lnSpc>
                <a:spcPct val="90000"/>
              </a:lnSpc>
              <a:defRPr/>
            </a:pPr>
            <a:r>
              <a:rPr lang="ru-RU" dirty="0">
                <a:solidFill>
                  <a:srgbClr val="1F4E79"/>
                </a:solidFill>
                <a:sym typeface="Arial"/>
              </a:rPr>
              <a:t>Таким образом, с 1 марта 2028 года </a:t>
            </a:r>
          </a:p>
          <a:p>
            <a:pPr algn="just" defTabSz="1154829">
              <a:lnSpc>
                <a:spcPct val="90000"/>
              </a:lnSpc>
              <a:defRPr/>
            </a:pPr>
            <a:r>
              <a:rPr lang="ru-RU" b="1" dirty="0">
                <a:solidFill>
                  <a:srgbClr val="1F4E79"/>
                </a:solidFill>
                <a:sym typeface="Arial"/>
              </a:rPr>
              <a:t>наличие «свидетельства о независимой  оценке квалификации» </a:t>
            </a:r>
            <a:r>
              <a:rPr lang="ru-RU" dirty="0">
                <a:solidFill>
                  <a:srgbClr val="1F4E79"/>
                </a:solidFill>
                <a:sym typeface="Arial"/>
              </a:rPr>
              <a:t>становится </a:t>
            </a:r>
            <a:r>
              <a:rPr lang="ru-RU" b="1" dirty="0">
                <a:solidFill>
                  <a:srgbClr val="1F4E79"/>
                </a:solidFill>
                <a:sym typeface="Arial"/>
              </a:rPr>
              <a:t>обязательным</a:t>
            </a:r>
            <a:r>
              <a:rPr lang="ru-RU" dirty="0">
                <a:solidFill>
                  <a:srgbClr val="1F4E79"/>
                </a:solidFill>
                <a:sym typeface="Arial"/>
              </a:rPr>
              <a:t> требованием для должностных лиц лицензиатов и соискателей лицензий на управление МКД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FA29933-84B8-4995-9DDB-DB445C7A99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5CDB27-45BE-4F54-A4ED-2CC8A6E73CBF}"/>
              </a:ext>
            </a:extLst>
          </p:cNvPr>
          <p:cNvSpPr/>
          <p:nvPr/>
        </p:nvSpPr>
        <p:spPr>
          <a:xfrm>
            <a:off x="569344" y="961041"/>
            <a:ext cx="10851736" cy="3314789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8D7E0BD-1C03-4EBA-8DD9-BB54BB4202FF}"/>
              </a:ext>
            </a:extLst>
          </p:cNvPr>
          <p:cNvSpPr/>
          <p:nvPr/>
        </p:nvSpPr>
        <p:spPr>
          <a:xfrm>
            <a:off x="569341" y="4452626"/>
            <a:ext cx="10851736" cy="921889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631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782271-E789-4636-8C1D-028452BCA544}"/>
              </a:ext>
            </a:extLst>
          </p:cNvPr>
          <p:cNvSpPr/>
          <p:nvPr/>
        </p:nvSpPr>
        <p:spPr>
          <a:xfrm>
            <a:off x="383935" y="1254798"/>
            <a:ext cx="5888849" cy="4978539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68596" y="36957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A88ACB5-FBE7-4570-B7DD-9A27A57BC301}"/>
              </a:ext>
            </a:extLst>
          </p:cNvPr>
          <p:cNvSpPr/>
          <p:nvPr/>
        </p:nvSpPr>
        <p:spPr>
          <a:xfrm>
            <a:off x="6499465" y="1274048"/>
            <a:ext cx="5308600" cy="892360"/>
          </a:xfrm>
          <a:prstGeom prst="rect">
            <a:avLst/>
          </a:prstGeom>
          <a:solidFill>
            <a:schemeClr val="bg1"/>
          </a:solidFill>
          <a:ln w="3175">
            <a:solidFill>
              <a:srgbClr val="0070C0"/>
            </a:solidFill>
            <a:prstDash val="solid"/>
          </a:ln>
        </p:spPr>
        <p:txBody>
          <a:bodyPr wrap="square">
            <a:spAutoFit/>
          </a:bodyPr>
          <a:lstStyle/>
          <a:p>
            <a:pPr algn="ctr"/>
            <a:r>
              <a:rPr lang="ru-RU" sz="1733" dirty="0">
                <a:solidFill>
                  <a:srgbClr val="1F4E79"/>
                </a:solidFill>
                <a:cs typeface="Arial" panose="020B0604020202020204" pitchFamily="34" charset="0"/>
              </a:rPr>
              <a:t>Проведены экзамены для </a:t>
            </a:r>
            <a:r>
              <a:rPr lang="ru-RU" sz="1733" b="1" dirty="0">
                <a:solidFill>
                  <a:srgbClr val="1F4E79"/>
                </a:solidFill>
                <a:cs typeface="Arial" panose="020B0604020202020204" pitchFamily="34" charset="0"/>
              </a:rPr>
              <a:t>86 соискателей</a:t>
            </a:r>
            <a:r>
              <a:rPr lang="ru-RU" sz="1733" dirty="0">
                <a:solidFill>
                  <a:srgbClr val="1F4E79"/>
                </a:solidFill>
                <a:cs typeface="Arial" panose="020B0604020202020204" pitchFamily="34" charset="0"/>
              </a:rPr>
              <a:t>, </a:t>
            </a:r>
            <a:br>
              <a:rPr lang="en-US" sz="1733" dirty="0">
                <a:solidFill>
                  <a:srgbClr val="1F4E79"/>
                </a:solidFill>
                <a:cs typeface="Arial" panose="020B0604020202020204" pitchFamily="34" charset="0"/>
              </a:rPr>
            </a:br>
            <a:r>
              <a:rPr lang="ru-RU" sz="1733" dirty="0">
                <a:solidFill>
                  <a:srgbClr val="1F4E79"/>
                </a:solidFill>
                <a:cs typeface="Arial" panose="020B0604020202020204" pitchFamily="34" charset="0"/>
              </a:rPr>
              <a:t>в котором приняли участие руководители  </a:t>
            </a:r>
            <a:br>
              <a:rPr lang="en-US" sz="1733" dirty="0">
                <a:solidFill>
                  <a:srgbClr val="1F4E79"/>
                </a:solidFill>
                <a:cs typeface="Arial" panose="020B0604020202020204" pitchFamily="34" charset="0"/>
              </a:rPr>
            </a:br>
            <a:r>
              <a:rPr lang="ru-RU" sz="1733" u="sng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ГБУ «Жилищник»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8D4FD5-2F27-4A58-ACE5-1DD06DFA8516}"/>
              </a:ext>
            </a:extLst>
          </p:cNvPr>
          <p:cNvSpPr txBox="1"/>
          <p:nvPr/>
        </p:nvSpPr>
        <p:spPr>
          <a:xfrm>
            <a:off x="541865" y="1283094"/>
            <a:ext cx="5588000" cy="4892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33" dirty="0">
                <a:solidFill>
                  <a:srgbClr val="1F4E79"/>
                </a:solidFill>
                <a:cs typeface="Arial" panose="020B0604020202020204" pitchFamily="34" charset="0"/>
              </a:rPr>
              <a:t>Государственное бюджетное учреждение города Москвы «Московский аналитический центр в сфере городского хозяйства» (ГБУ «МАЦ») в рамках реализации поручения Заместителя мэра г. Москвы П.П. Бирюкова </a:t>
            </a:r>
            <a:br>
              <a:rPr lang="en-US" sz="1733" dirty="0">
                <a:solidFill>
                  <a:srgbClr val="1F4E79"/>
                </a:solidFill>
                <a:cs typeface="Arial" panose="020B0604020202020204" pitchFamily="34" charset="0"/>
              </a:rPr>
            </a:br>
            <a:r>
              <a:rPr lang="ru-RU" sz="1733" dirty="0">
                <a:solidFill>
                  <a:srgbClr val="1F4E79"/>
                </a:solidFill>
                <a:cs typeface="Arial" panose="020B0604020202020204" pitchFamily="34" charset="0"/>
              </a:rPr>
              <a:t>(п. 4 протокола совещания научно-технического совета Комплекса городского хозяйства Москвы от 10.02.2025) о создании центра оценки квалификаций на базе ГБУ «МАЦ» для обеспечения независимой оценки квалификации кадрового состава в Комплексе городского хозяйства г. Москвы, приступило к осуществлению пилотного проекта по проведению независимой оценки квалификации специалистов, осуществляющих деятельность в сфере управления многоквартирными жилыми домами, на соответствие соискателей квалификации: «Руководитель организации по управлению многоквартирными домами» (7 уровень квалификации) на базе созданного  в 2025 году Центра оценки квалификации ГБУ «МАЦ» (ЦОК «ГБУ «МАЦ).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83364A0-1465-4194-8C4D-A74AFECAF2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74DAD1-F784-42ED-B5B7-777DDB7BE9B6}"/>
              </a:ext>
            </a:extLst>
          </p:cNvPr>
          <p:cNvSpPr txBox="1"/>
          <p:nvPr/>
        </p:nvSpPr>
        <p:spPr>
          <a:xfrm>
            <a:off x="311403" y="172874"/>
            <a:ext cx="1149666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solidFill>
                  <a:srgbClr val="1F4E79"/>
                </a:solidFill>
              </a:rPr>
              <a:t>Реализация пилотного проекта по внедрению НОК в сфере управления МКД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A2A4FE2-BE66-435C-8AD5-65EC7BA36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960146"/>
              </p:ext>
            </p:extLst>
          </p:nvPr>
        </p:nvGraphicFramePr>
        <p:xfrm>
          <a:off x="6499464" y="2409202"/>
          <a:ext cx="5308599" cy="2166651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486145">
                  <a:extLst>
                    <a:ext uri="{9D8B030D-6E8A-4147-A177-3AD203B41FA5}">
                      <a16:colId xmlns:a16="http://schemas.microsoft.com/office/drawing/2014/main" val="1086342762"/>
                    </a:ext>
                  </a:extLst>
                </a:gridCol>
                <a:gridCol w="2822454">
                  <a:extLst>
                    <a:ext uri="{9D8B030D-6E8A-4147-A177-3AD203B41FA5}">
                      <a16:colId xmlns:a16="http://schemas.microsoft.com/office/drawing/2014/main" val="895500348"/>
                    </a:ext>
                  </a:extLst>
                </a:gridCol>
              </a:tblGrid>
              <a:tr h="117051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 соискателей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Количество соискателей, сдавших экзамен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151846"/>
                  </a:ext>
                </a:extLst>
              </a:tr>
              <a:tr h="9961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44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592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323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097F8F1-0363-4139-81F4-670E54E566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0079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248220" y="-1"/>
            <a:ext cx="477522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5FB0040-A281-4F04-86A6-DCFD7A1A90D2}"/>
              </a:ext>
            </a:extLst>
          </p:cNvPr>
          <p:cNvSpPr/>
          <p:nvPr/>
        </p:nvSpPr>
        <p:spPr>
          <a:xfrm>
            <a:off x="2726887" y="188970"/>
            <a:ext cx="6908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1F4E79"/>
                </a:solidFill>
              </a:rPr>
              <a:t>География участников Пилотного проекта по ЖКХ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42AD1-5126-43F4-9AE0-A4B3FB9490B8}"/>
              </a:ext>
            </a:extLst>
          </p:cNvPr>
          <p:cNvSpPr txBox="1"/>
          <p:nvPr/>
        </p:nvSpPr>
        <p:spPr>
          <a:xfrm>
            <a:off x="324274" y="1449926"/>
            <a:ext cx="51606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1F4E79"/>
                </a:solidFill>
              </a:rPr>
              <a:t>К 25.08 представители всех </a:t>
            </a:r>
            <a:r>
              <a:rPr lang="ru-RU" sz="2000" b="1" dirty="0">
                <a:solidFill>
                  <a:srgbClr val="1F4E79"/>
                </a:solidFill>
              </a:rPr>
              <a:t>9 Федеральных округов </a:t>
            </a:r>
            <a:r>
              <a:rPr lang="ru-RU" sz="2000" dirty="0">
                <a:solidFill>
                  <a:srgbClr val="1F4E79"/>
                </a:solidFill>
              </a:rPr>
              <a:t>уже участвуют в Пилотном проекте </a:t>
            </a:r>
            <a:br>
              <a:rPr lang="ru-RU" sz="2000" dirty="0">
                <a:solidFill>
                  <a:srgbClr val="1F4E79"/>
                </a:solidFill>
              </a:rPr>
            </a:br>
            <a:r>
              <a:rPr lang="ru-RU" sz="2000" dirty="0">
                <a:solidFill>
                  <a:srgbClr val="1F4E79"/>
                </a:solidFill>
              </a:rPr>
              <a:t>по ЖКХ.</a:t>
            </a:r>
          </a:p>
          <a:p>
            <a:pPr algn="just"/>
            <a:endParaRPr lang="ru-RU" sz="2000" dirty="0">
              <a:solidFill>
                <a:srgbClr val="1F4E79"/>
              </a:solidFill>
            </a:endParaRPr>
          </a:p>
          <a:p>
            <a:pPr algn="just"/>
            <a:r>
              <a:rPr lang="ru-RU" sz="2000" dirty="0">
                <a:solidFill>
                  <a:srgbClr val="1F4E79"/>
                </a:solidFill>
              </a:rPr>
              <a:t>География участников расширяется с каждым днём и насчитывает </a:t>
            </a:r>
            <a:r>
              <a:rPr lang="ru-RU" sz="2000" b="1" dirty="0">
                <a:solidFill>
                  <a:srgbClr val="1F4E79"/>
                </a:solidFill>
              </a:rPr>
              <a:t>53 субъекта РФ </a:t>
            </a:r>
            <a:br>
              <a:rPr lang="ru-RU" sz="2000" b="1" dirty="0">
                <a:solidFill>
                  <a:srgbClr val="1F4E79"/>
                </a:solidFill>
              </a:rPr>
            </a:br>
            <a:r>
              <a:rPr lang="ru-RU" sz="2000" dirty="0">
                <a:solidFill>
                  <a:srgbClr val="1F4E79"/>
                </a:solidFill>
              </a:rPr>
              <a:t>(из 89 субъектов), в которых ведётся деятельность по подготовке к открытию и ЦОК ЖКХ и Экзаменационных площадок.</a:t>
            </a:r>
            <a:endParaRPr lang="ru-RU" dirty="0">
              <a:solidFill>
                <a:srgbClr val="1F4E79"/>
              </a:solidFill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3FA4B37F-177B-489B-91F8-F2C91D0DB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9292500"/>
              </p:ext>
            </p:extLst>
          </p:nvPr>
        </p:nvGraphicFramePr>
        <p:xfrm>
          <a:off x="5900278" y="784932"/>
          <a:ext cx="5707781" cy="5511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EA2F3C-66B0-46C0-980A-AEBE3BFAB99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073" y="4778019"/>
            <a:ext cx="1205024" cy="120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07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00B9F5D1-BEFC-4496-BAF9-AEDFC97C4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868" y="203203"/>
            <a:ext cx="11616265" cy="6349997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1F4E79"/>
                </a:solidFill>
              </a:rPr>
              <a:t> Ключевые результаты пилота:</a:t>
            </a:r>
            <a:br>
              <a:rPr lang="ru-RU" b="1" dirty="0">
                <a:solidFill>
                  <a:srgbClr val="1F4E79"/>
                </a:solidFill>
              </a:rPr>
            </a:br>
            <a:endParaRPr lang="ru-RU" sz="1400" b="1" dirty="0">
              <a:solidFill>
                <a:srgbClr val="1F4E79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1F4E79"/>
                </a:solidFill>
              </a:rPr>
              <a:t> Отлаженный механизм проведения НОК, готовый к масштабированию на всю страну;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1F4E79"/>
                </a:solidFill>
              </a:rPr>
              <a:t> Сформированная сеть ЦОК в пилотных регионах;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1F4E79"/>
                </a:solidFill>
              </a:rPr>
              <a:t> Реестр квалифицированных специалистов, интегрированный с ГИС ЖКХ;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1F4E79"/>
                </a:solidFill>
              </a:rPr>
              <a:t> Типовые образовательные программы и оценочные средства, учитывающие региональную  </a:t>
            </a:r>
            <a:br>
              <a:rPr lang="ru-RU" sz="2200" dirty="0">
                <a:solidFill>
                  <a:srgbClr val="1F4E79"/>
                </a:solidFill>
              </a:rPr>
            </a:br>
            <a:r>
              <a:rPr lang="ru-RU" sz="2200" dirty="0">
                <a:solidFill>
                  <a:srgbClr val="1F4E79"/>
                </a:solidFill>
              </a:rPr>
              <a:t> специфику;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1F4E79"/>
                </a:solidFill>
              </a:rPr>
              <a:t> Снижение количества управленческих ошибок в управлении МКД за счёт повышения </a:t>
            </a:r>
            <a:br>
              <a:rPr lang="ru-RU" sz="2200" dirty="0">
                <a:solidFill>
                  <a:srgbClr val="1F4E79"/>
                </a:solidFill>
              </a:rPr>
            </a:br>
            <a:r>
              <a:rPr lang="ru-RU" sz="2200" dirty="0">
                <a:solidFill>
                  <a:srgbClr val="1F4E79"/>
                </a:solidFill>
              </a:rPr>
              <a:t> квалификации ключевых специалистов.</a:t>
            </a:r>
          </a:p>
          <a:p>
            <a:r>
              <a:rPr lang="ru-RU" b="1" dirty="0">
                <a:solidFill>
                  <a:srgbClr val="1F4E79"/>
                </a:solidFill>
              </a:rPr>
              <a:t> </a:t>
            </a:r>
            <a:br>
              <a:rPr lang="ru-RU" b="1" dirty="0">
                <a:solidFill>
                  <a:srgbClr val="1F4E79"/>
                </a:solidFill>
              </a:rPr>
            </a:br>
            <a:r>
              <a:rPr lang="ru-RU" b="1" dirty="0">
                <a:solidFill>
                  <a:srgbClr val="1F4E79"/>
                </a:solidFill>
              </a:rPr>
              <a:t>Ближайшие критически важные действия:</a:t>
            </a:r>
          </a:p>
          <a:p>
            <a:pPr marL="342900" indent="-342900" algn="l">
              <a:buFont typeface="Courier New" panose="02070309020205020404" pitchFamily="49" charset="0"/>
              <a:buChar char="-"/>
            </a:pPr>
            <a:r>
              <a:rPr lang="ru-RU" sz="2200" dirty="0">
                <a:solidFill>
                  <a:srgbClr val="1F4E79"/>
                </a:solidFill>
              </a:rPr>
              <a:t>Своевременное создание координационных советов в субъектах;</a:t>
            </a:r>
          </a:p>
          <a:p>
            <a:pPr marL="342900" indent="-342900" algn="l">
              <a:buFont typeface="Courier New" panose="02070309020205020404" pitchFamily="49" charset="0"/>
              <a:buChar char="-"/>
            </a:pPr>
            <a:r>
              <a:rPr lang="ru-RU" sz="2200" dirty="0">
                <a:solidFill>
                  <a:srgbClr val="1F4E79"/>
                </a:solidFill>
              </a:rPr>
              <a:t>Чёткое согласование сроков и ответственных по каждому пункту дорожной карты;</a:t>
            </a:r>
          </a:p>
          <a:p>
            <a:pPr marL="342900" indent="-342900" algn="l">
              <a:buFont typeface="Courier New" panose="02070309020205020404" pitchFamily="49" charset="0"/>
              <a:buChar char="-"/>
            </a:pPr>
            <a:r>
              <a:rPr lang="ru-RU" sz="2200" dirty="0">
                <a:solidFill>
                  <a:srgbClr val="1F4E79"/>
                </a:solidFill>
              </a:rPr>
              <a:t>Регулярный обмен лучшими практиками между регионами‑пилотами;</a:t>
            </a:r>
          </a:p>
          <a:p>
            <a:pPr marL="342900" indent="-342900" algn="l">
              <a:buFont typeface="Courier New" panose="02070309020205020404" pitchFamily="49" charset="0"/>
              <a:buChar char="-"/>
            </a:pPr>
            <a:r>
              <a:rPr lang="ru-RU" sz="2200" dirty="0">
                <a:solidFill>
                  <a:srgbClr val="1F4E79"/>
                </a:solidFill>
              </a:rPr>
              <a:t>Оперативная обратная связь от УК и ЦОК для корректировки методических материалов;</a:t>
            </a:r>
          </a:p>
          <a:p>
            <a:pPr marL="342900" indent="-342900" algn="l">
              <a:buFont typeface="Courier New" panose="02070309020205020404" pitchFamily="49" charset="0"/>
              <a:buChar char="-"/>
            </a:pPr>
            <a:r>
              <a:rPr lang="ru-RU" sz="2200" dirty="0">
                <a:solidFill>
                  <a:srgbClr val="1F4E79"/>
                </a:solidFill>
              </a:rPr>
              <a:t>Синхронизация планов пилота с графиком действия Приказа № 326/</a:t>
            </a:r>
            <a:r>
              <a:rPr lang="ru-RU" sz="2200" dirty="0" err="1">
                <a:solidFill>
                  <a:srgbClr val="1F4E79"/>
                </a:solidFill>
              </a:rPr>
              <a:t>пр</a:t>
            </a:r>
            <a:r>
              <a:rPr lang="ru-RU" sz="2200" dirty="0">
                <a:solidFill>
                  <a:srgbClr val="1F4E79"/>
                </a:solidFill>
              </a:rPr>
              <a:t> и подготовкой к переходу на НОК с 01.03.2028.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865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28296" y="-45188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981A241-D98B-4A70-96AF-738047B5BF5D}"/>
              </a:ext>
            </a:extLst>
          </p:cNvPr>
          <p:cNvSpPr txBox="1">
            <a:spLocks/>
          </p:cNvSpPr>
          <p:nvPr/>
        </p:nvSpPr>
        <p:spPr>
          <a:xfrm>
            <a:off x="0" y="135258"/>
            <a:ext cx="12070079" cy="10895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 marL="0" marR="0" indent="0" algn="l" defTabSz="1083458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13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Образовательные программы 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АНО ДПО «Центр повышения квалификации и переподготовки кадров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для строительства и ЖКХ»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812629D-E829-4819-B5FC-132AEDFBC638}"/>
              </a:ext>
            </a:extLst>
          </p:cNvPr>
          <p:cNvSpPr txBox="1">
            <a:spLocks/>
          </p:cNvSpPr>
          <p:nvPr/>
        </p:nvSpPr>
        <p:spPr>
          <a:xfrm>
            <a:off x="1103902" y="1767929"/>
            <a:ext cx="393007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>
            <a:defPPr marL="0" marR="0" indent="0" algn="l" defTabSz="1083458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213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2400" b="1"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ru-RU" dirty="0">
                <a:solidFill>
                  <a:srgbClr val="1F4E79"/>
                </a:solidFill>
              </a:rPr>
              <a:t>Программы ДПО 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C348F2-4ECC-4496-9B4A-0B762A51F57B}"/>
              </a:ext>
            </a:extLst>
          </p:cNvPr>
          <p:cNvSpPr txBox="1"/>
          <p:nvPr/>
        </p:nvSpPr>
        <p:spPr>
          <a:xfrm>
            <a:off x="1234528" y="2462481"/>
            <a:ext cx="5583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F4E79"/>
                </a:solidFill>
              </a:rPr>
              <a:t>Руководитель организации по управлению многоквартирными домами (7 уровень квалификации) (повышение квалификации);</a:t>
            </a:r>
          </a:p>
          <a:p>
            <a:endParaRPr lang="ru-RU" dirty="0">
              <a:solidFill>
                <a:srgbClr val="1F4E79"/>
              </a:solidFill>
            </a:endParaRPr>
          </a:p>
          <a:p>
            <a:r>
              <a:rPr lang="ru-RU" dirty="0">
                <a:solidFill>
                  <a:srgbClr val="1F4E79"/>
                </a:solidFill>
              </a:rPr>
              <a:t>Руководитель организации по управлению многоквартирными домами (7 уровень квалификации) (профессиональная переподготовка)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44BEBD-86CC-466E-B651-F3C558279A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grpSp>
        <p:nvGrpSpPr>
          <p:cNvPr id="15" name="Google Shape;281;p12">
            <a:extLst>
              <a:ext uri="{FF2B5EF4-FFF2-40B4-BE49-F238E27FC236}">
                <a16:creationId xmlns:a16="http://schemas.microsoft.com/office/drawing/2014/main" id="{98C4827A-062F-4CAD-82B4-3E4EED429BF6}"/>
              </a:ext>
            </a:extLst>
          </p:cNvPr>
          <p:cNvGrpSpPr/>
          <p:nvPr/>
        </p:nvGrpSpPr>
        <p:grpSpPr>
          <a:xfrm>
            <a:off x="545108" y="2462481"/>
            <a:ext cx="646627" cy="717651"/>
            <a:chOff x="4175043" y="3099242"/>
            <a:chExt cx="763675" cy="780871"/>
          </a:xfrm>
        </p:grpSpPr>
        <p:sp>
          <p:nvSpPr>
            <p:cNvPr id="16" name="Google Shape;282;p12">
              <a:extLst>
                <a:ext uri="{FF2B5EF4-FFF2-40B4-BE49-F238E27FC236}">
                  <a16:creationId xmlns:a16="http://schemas.microsoft.com/office/drawing/2014/main" id="{6DD83302-5533-4363-A2E1-B20753068528}"/>
                </a:ext>
              </a:extLst>
            </p:cNvPr>
            <p:cNvSpPr/>
            <p:nvPr/>
          </p:nvSpPr>
          <p:spPr>
            <a:xfrm>
              <a:off x="4175043" y="3099242"/>
              <a:ext cx="763675" cy="763675"/>
            </a:xfrm>
            <a:prstGeom prst="ellipse">
              <a:avLst/>
            </a:prstGeom>
            <a:solidFill>
              <a:srgbClr val="D8D8D8">
                <a:alpha val="3568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" name="Google Shape;283;p12" descr="preencoded.png">
              <a:extLst>
                <a:ext uri="{FF2B5EF4-FFF2-40B4-BE49-F238E27FC236}">
                  <a16:creationId xmlns:a16="http://schemas.microsoft.com/office/drawing/2014/main" id="{71CD38BB-3F64-4E39-B57F-A08CEE5AD77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26913" y="3193382"/>
              <a:ext cx="686731" cy="6867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" name="Google Shape;281;p12">
            <a:extLst>
              <a:ext uri="{FF2B5EF4-FFF2-40B4-BE49-F238E27FC236}">
                <a16:creationId xmlns:a16="http://schemas.microsoft.com/office/drawing/2014/main" id="{3EE231B0-5ED0-4E6F-B596-AF999513EA45}"/>
              </a:ext>
            </a:extLst>
          </p:cNvPr>
          <p:cNvGrpSpPr/>
          <p:nvPr/>
        </p:nvGrpSpPr>
        <p:grpSpPr>
          <a:xfrm>
            <a:off x="537853" y="3616367"/>
            <a:ext cx="646627" cy="717651"/>
            <a:chOff x="4175043" y="3099242"/>
            <a:chExt cx="763675" cy="780871"/>
          </a:xfrm>
        </p:grpSpPr>
        <p:sp>
          <p:nvSpPr>
            <p:cNvPr id="19" name="Google Shape;282;p12">
              <a:extLst>
                <a:ext uri="{FF2B5EF4-FFF2-40B4-BE49-F238E27FC236}">
                  <a16:creationId xmlns:a16="http://schemas.microsoft.com/office/drawing/2014/main" id="{58B231D7-F143-4245-B69C-1FA562769063}"/>
                </a:ext>
              </a:extLst>
            </p:cNvPr>
            <p:cNvSpPr/>
            <p:nvPr/>
          </p:nvSpPr>
          <p:spPr>
            <a:xfrm>
              <a:off x="4175043" y="3099242"/>
              <a:ext cx="763675" cy="763675"/>
            </a:xfrm>
            <a:prstGeom prst="ellipse">
              <a:avLst/>
            </a:prstGeom>
            <a:solidFill>
              <a:srgbClr val="D8D8D8">
                <a:alpha val="3568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" name="Google Shape;283;p12" descr="preencoded.png">
              <a:extLst>
                <a:ext uri="{FF2B5EF4-FFF2-40B4-BE49-F238E27FC236}">
                  <a16:creationId xmlns:a16="http://schemas.microsoft.com/office/drawing/2014/main" id="{F96C2F69-4473-4971-A815-7D4DAC6E0CF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26913" y="3193382"/>
              <a:ext cx="686731" cy="68673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D5F4D8-AF36-4E86-A464-E4D86B11A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4812" y="1379856"/>
            <a:ext cx="4172269" cy="236202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FB7979-3D6C-4E34-9714-93F9FE87FB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2232" y="4089362"/>
            <a:ext cx="4172268" cy="214949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49E09F-92FF-4689-BCCF-F139ED5C5B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9908" y="3253339"/>
            <a:ext cx="4172269" cy="380534"/>
          </a:xfrm>
          <a:prstGeom prst="rect">
            <a:avLst/>
          </a:prstGeom>
        </p:spPr>
      </p:pic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064AFA3-26F7-4BFD-9AB6-278EEC4CD272}"/>
              </a:ext>
            </a:extLst>
          </p:cNvPr>
          <p:cNvSpPr/>
          <p:nvPr/>
        </p:nvSpPr>
        <p:spPr>
          <a:xfrm>
            <a:off x="8980370" y="4831881"/>
            <a:ext cx="558266" cy="356136"/>
          </a:xfrm>
          <a:prstGeom prst="actionButtonForwardNex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419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C5BBB4-0924-4794-A07B-E60BE9FA5CE7}"/>
              </a:ext>
            </a:extLst>
          </p:cNvPr>
          <p:cNvSpPr/>
          <p:nvPr/>
        </p:nvSpPr>
        <p:spPr>
          <a:xfrm>
            <a:off x="5779653" y="1253565"/>
            <a:ext cx="5875318" cy="48249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83E17701-A576-45EB-A458-74D51FAC74E9}"/>
              </a:ext>
            </a:extLst>
          </p:cNvPr>
          <p:cNvSpPr txBox="1">
            <a:spLocks/>
          </p:cNvSpPr>
          <p:nvPr/>
        </p:nvSpPr>
        <p:spPr>
          <a:xfrm>
            <a:off x="409214" y="176935"/>
            <a:ext cx="11603113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9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ПОА - Профессионально-общественная аккредитация образовательных программ в ЖКХ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C034AA-472B-4D68-AFB6-E7B496AC0AAF}"/>
              </a:ext>
            </a:extLst>
          </p:cNvPr>
          <p:cNvSpPr txBox="1"/>
          <p:nvPr/>
        </p:nvSpPr>
        <p:spPr>
          <a:xfrm>
            <a:off x="715029" y="4995760"/>
            <a:ext cx="10804937" cy="106567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200"/>
            </a:pPr>
            <a:r>
              <a:rPr lang="ru-RU" sz="2000" dirty="0">
                <a:solidFill>
                  <a:srgbClr val="1F4E7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16. Профессионально - общественная аккредитация образовательной программы профессиональной переподготовки по профилю деятельности на соответствие её требованиям профессионального стандарта «Специалист по управлению многоквартирными домами».</a:t>
            </a:r>
            <a:endParaRPr lang="ru-RU" sz="2000" dirty="0">
              <a:solidFill>
                <a:srgbClr val="1F4E7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30D061-0BDA-4797-8616-B2D8DB6B8E38}"/>
              </a:ext>
            </a:extLst>
          </p:cNvPr>
          <p:cNvSpPr txBox="1"/>
          <p:nvPr/>
        </p:nvSpPr>
        <p:spPr>
          <a:xfrm>
            <a:off x="5805562" y="1621940"/>
            <a:ext cx="5875317" cy="31085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F4E79"/>
                </a:solidFill>
                <a:cs typeface="Arial" panose="020B0604020202020204" pitchFamily="34" charset="0"/>
              </a:rPr>
              <a:t>19 мая 2026 года </a:t>
            </a:r>
          </a:p>
          <a:p>
            <a:pPr algn="ctr"/>
            <a:r>
              <a:rPr lang="ru-RU" sz="2800" b="1" dirty="0">
                <a:solidFill>
                  <a:srgbClr val="1F4E79"/>
                </a:solidFill>
                <a:cs typeface="Arial" panose="020B0604020202020204" pitchFamily="34" charset="0"/>
              </a:rPr>
              <a:t>СПК ЖКХ на своём 96 заседании выбрал экспертную организацию для наделения полномочиями по аккредитации образовательных программ в области </a:t>
            </a:r>
            <a:br>
              <a:rPr lang="ru-RU" sz="2800" b="1" dirty="0">
                <a:solidFill>
                  <a:srgbClr val="1F4E79"/>
                </a:solidFill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F4E79"/>
                </a:solidFill>
                <a:cs typeface="Arial" panose="020B0604020202020204" pitchFamily="34" charset="0"/>
              </a:rPr>
              <a:t>жилищно-коммунального хозяйства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711BE94-48DD-4C35-81A6-556E94BACD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D1D4398-2EBA-4B2E-BD61-426B7C9090CD}"/>
              </a:ext>
            </a:extLst>
          </p:cNvPr>
          <p:cNvSpPr/>
          <p:nvPr/>
        </p:nvSpPr>
        <p:spPr>
          <a:xfrm>
            <a:off x="715029" y="4995760"/>
            <a:ext cx="10939942" cy="108274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C3EB82-D682-4AFB-BB81-30222D785C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5277"/>
          <a:stretch/>
        </p:blipFill>
        <p:spPr>
          <a:xfrm>
            <a:off x="672170" y="1157315"/>
            <a:ext cx="4227476" cy="20188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3CAAE4-3212-4B2E-B5CA-3882A06EE3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10" r="953"/>
          <a:stretch/>
        </p:blipFill>
        <p:spPr>
          <a:xfrm>
            <a:off x="672034" y="3310962"/>
            <a:ext cx="4227612" cy="1622492"/>
          </a:xfrm>
          <a:prstGeom prst="rect">
            <a:avLst/>
          </a:prstGeo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44F2C78-1646-4D6E-A7FA-6B4BE1708484}"/>
              </a:ext>
            </a:extLst>
          </p:cNvPr>
          <p:cNvCxnSpPr/>
          <p:nvPr/>
        </p:nvCxnSpPr>
        <p:spPr>
          <a:xfrm>
            <a:off x="1549667" y="3108959"/>
            <a:ext cx="0" cy="22125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4D8A3EF-D5D0-4671-9950-5F4F1C621A00}"/>
              </a:ext>
            </a:extLst>
          </p:cNvPr>
          <p:cNvCxnSpPr/>
          <p:nvPr/>
        </p:nvCxnSpPr>
        <p:spPr>
          <a:xfrm>
            <a:off x="2770474" y="3116979"/>
            <a:ext cx="0" cy="22125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C52F4C60-D797-47F1-97FE-3F381ADF108A}"/>
              </a:ext>
            </a:extLst>
          </p:cNvPr>
          <p:cNvCxnSpPr/>
          <p:nvPr/>
        </p:nvCxnSpPr>
        <p:spPr>
          <a:xfrm>
            <a:off x="4098762" y="3107356"/>
            <a:ext cx="0" cy="221253"/>
          </a:xfrm>
          <a:prstGeom prst="straightConnector1">
            <a:avLst/>
          </a:prstGeom>
          <a:ln w="38100">
            <a:solidFill>
              <a:srgbClr val="1F4E79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583027" y="36957"/>
            <a:ext cx="477522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FCA748-61B3-47EB-9578-DD12C6791C35}"/>
              </a:ext>
            </a:extLst>
          </p:cNvPr>
          <p:cNvSpPr txBox="1"/>
          <p:nvPr/>
        </p:nvSpPr>
        <p:spPr>
          <a:xfrm>
            <a:off x="583941" y="2273389"/>
            <a:ext cx="53059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124325" algn="l"/>
              </a:tabLst>
            </a:pPr>
            <a:r>
              <a:rPr lang="ru-RU" sz="2400" dirty="0">
                <a:solidFill>
                  <a:srgbClr val="1F4E79"/>
                </a:solidFill>
              </a:rPr>
              <a:t>Всего прошедших независимую оценку квалификации (НОК):</a:t>
            </a:r>
          </a:p>
          <a:p>
            <a:pPr marL="342900" indent="-342900">
              <a:buFont typeface="Wingdings" panose="05000000000000000000" pitchFamily="2" charset="2"/>
              <a:buChar char="q"/>
              <a:tabLst>
                <a:tab pos="4124325" algn="l"/>
              </a:tabLst>
            </a:pPr>
            <a:r>
              <a:rPr lang="ru-RU" sz="2400" dirty="0">
                <a:solidFill>
                  <a:srgbClr val="1F4E79"/>
                </a:solidFill>
              </a:rPr>
              <a:t>895  человек</a:t>
            </a:r>
          </a:p>
          <a:p>
            <a:pPr>
              <a:tabLst>
                <a:tab pos="4124325" algn="l"/>
              </a:tabLst>
            </a:pPr>
            <a:r>
              <a:rPr lang="ru-RU" sz="2400" dirty="0">
                <a:solidFill>
                  <a:srgbClr val="1F4E79"/>
                </a:solidFill>
              </a:rPr>
              <a:t>Из которых прошли ГИА НОК</a:t>
            </a:r>
          </a:p>
          <a:p>
            <a:pPr marL="342900" indent="-342900">
              <a:buFont typeface="Wingdings" panose="05000000000000000000" pitchFamily="2" charset="2"/>
              <a:buChar char="q"/>
              <a:tabLst>
                <a:tab pos="4124325" algn="l"/>
              </a:tabLst>
            </a:pPr>
            <a:r>
              <a:rPr lang="ru-RU" sz="2400" dirty="0">
                <a:solidFill>
                  <a:srgbClr val="1F4E79"/>
                </a:solidFill>
              </a:rPr>
              <a:t>251 человек</a:t>
            </a:r>
            <a:endParaRPr lang="ru-RU" dirty="0">
              <a:solidFill>
                <a:srgbClr val="1F4E79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B36816-FB3F-4D9B-A788-20113F3D6FA5}"/>
              </a:ext>
            </a:extLst>
          </p:cNvPr>
          <p:cNvSpPr/>
          <p:nvPr/>
        </p:nvSpPr>
        <p:spPr>
          <a:xfrm>
            <a:off x="583941" y="232194"/>
            <a:ext cx="1043648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b="1" dirty="0">
                <a:solidFill>
                  <a:srgbClr val="1F4E79"/>
                </a:solidFill>
              </a:rPr>
              <a:t>Количество соискателей </a:t>
            </a:r>
            <a:br>
              <a:rPr lang="ru-RU" sz="2900" b="1" dirty="0">
                <a:solidFill>
                  <a:srgbClr val="1F4E79"/>
                </a:solidFill>
              </a:rPr>
            </a:br>
            <a:r>
              <a:rPr lang="ru-RU" sz="2900" b="1" dirty="0">
                <a:solidFill>
                  <a:srgbClr val="1F4E79"/>
                </a:solidFill>
              </a:rPr>
              <a:t>по независимой оценке квалификаций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8C0925C-1EA0-47C7-B491-CAB9E55030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4512930"/>
              </p:ext>
            </p:extLst>
          </p:nvPr>
        </p:nvGraphicFramePr>
        <p:xfrm>
          <a:off x="4389120" y="975137"/>
          <a:ext cx="7695932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6602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583027" y="36957"/>
            <a:ext cx="477522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FCA748-61B3-47EB-9578-DD12C6791C35}"/>
              </a:ext>
            </a:extLst>
          </p:cNvPr>
          <p:cNvSpPr txBox="1"/>
          <p:nvPr/>
        </p:nvSpPr>
        <p:spPr>
          <a:xfrm>
            <a:off x="362555" y="972966"/>
            <a:ext cx="1146688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124325" algn="l"/>
              </a:tabLst>
            </a:pPr>
            <a:r>
              <a:rPr lang="ru-RU" sz="2400" dirty="0">
                <a:solidFill>
                  <a:srgbClr val="1F4E79"/>
                </a:solidFill>
              </a:rPr>
              <a:t>Наиболее популярные профессиональные квалификации в жилищной сфере в 2018 - 2026 гг. по двум профессиональным стандартам:</a:t>
            </a:r>
          </a:p>
          <a:p>
            <a:pPr>
              <a:tabLst>
                <a:tab pos="4124325" algn="l"/>
              </a:tabLst>
            </a:pPr>
            <a:endParaRPr lang="ru-RU" sz="2400" dirty="0">
              <a:solidFill>
                <a:srgbClr val="1F4E79"/>
              </a:solidFill>
            </a:endParaRPr>
          </a:p>
          <a:p>
            <a:pPr>
              <a:tabLst>
                <a:tab pos="4124325" algn="l"/>
              </a:tabLst>
            </a:pPr>
            <a:r>
              <a:rPr lang="ru-RU" sz="2400" b="1" dirty="0">
                <a:solidFill>
                  <a:srgbClr val="1F4E79"/>
                </a:solidFill>
              </a:rPr>
              <a:t>«Специалист по организации капитального ремонта многоквартирного дома»,</a:t>
            </a:r>
          </a:p>
          <a:p>
            <a:pPr>
              <a:tabLst>
                <a:tab pos="4124325" algn="l"/>
              </a:tabLst>
            </a:pPr>
            <a:r>
              <a:rPr lang="ru-RU" sz="2400" dirty="0">
                <a:solidFill>
                  <a:srgbClr val="1F4E79"/>
                </a:solidFill>
              </a:rPr>
              <a:t>Приказ Минтруда от 17.04.2018 г. № 250н</a:t>
            </a:r>
          </a:p>
          <a:p>
            <a:pPr marL="285750" indent="-285750">
              <a:buFont typeface="Wingdings" panose="05000000000000000000" pitchFamily="2" charset="2"/>
              <a:buChar char="ü"/>
              <a:tabLst>
                <a:tab pos="4124325" algn="l"/>
              </a:tabLst>
            </a:pPr>
            <a:r>
              <a:rPr lang="ru-RU" dirty="0">
                <a:solidFill>
                  <a:srgbClr val="1F4E79"/>
                </a:solidFill>
              </a:rPr>
              <a:t>Специалист по организации проведения работ по капитальному ремонту общего имущества в</a:t>
            </a:r>
          </a:p>
          <a:p>
            <a:pPr>
              <a:tabLst>
                <a:tab pos="4124325" algn="l"/>
              </a:tabLst>
            </a:pPr>
            <a:r>
              <a:rPr lang="ru-RU" dirty="0">
                <a:solidFill>
                  <a:srgbClr val="1F4E79"/>
                </a:solidFill>
              </a:rPr>
              <a:t>многоквартирных домах (6 уровень квалификации) - 32 чел.</a:t>
            </a:r>
          </a:p>
          <a:p>
            <a:pPr>
              <a:tabLst>
                <a:tab pos="4124325" algn="l"/>
              </a:tabLst>
            </a:pPr>
            <a:endParaRPr lang="ru-RU" dirty="0">
              <a:solidFill>
                <a:srgbClr val="1F4E79"/>
              </a:solidFill>
            </a:endParaRPr>
          </a:p>
          <a:p>
            <a:pPr>
              <a:tabLst>
                <a:tab pos="4124325" algn="l"/>
              </a:tabLst>
            </a:pPr>
            <a:r>
              <a:rPr lang="ru-RU" sz="2400" b="1" dirty="0">
                <a:solidFill>
                  <a:srgbClr val="1F4E79"/>
                </a:solidFill>
              </a:rPr>
              <a:t>«Специалист по управлению многоквартирными домами», </a:t>
            </a:r>
            <a:br>
              <a:rPr lang="ru-RU" sz="2400" dirty="0">
                <a:solidFill>
                  <a:srgbClr val="1F4E79"/>
                </a:solidFill>
              </a:rPr>
            </a:br>
            <a:r>
              <a:rPr lang="ru-RU" sz="2400" dirty="0">
                <a:solidFill>
                  <a:srgbClr val="1F4E79"/>
                </a:solidFill>
              </a:rPr>
              <a:t>Приказ Министерства труда и социальной защиты РФ от 31 июля 2019г.N538н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1F4E79"/>
                </a:solidFill>
              </a:rPr>
              <a:t>Руководитель структурного подразделения организации по управлению многоквартирными домами (6 уровень квалификации) — 53чел.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1F4E79"/>
                </a:solidFill>
              </a:rPr>
              <a:t>Сервис -менеджер по работе с потребителями жилищно-коммунальных услуг (5 уровень квалификации) –11 чел.</a:t>
            </a:r>
          </a:p>
          <a:p>
            <a:pPr>
              <a:tabLst>
                <a:tab pos="4124325" algn="l"/>
              </a:tabLst>
            </a:pPr>
            <a:endParaRPr lang="ru-RU" sz="2400" dirty="0">
              <a:solidFill>
                <a:srgbClr val="1F4E79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B36816-FB3F-4D9B-A788-20113F3D6FA5}"/>
              </a:ext>
            </a:extLst>
          </p:cNvPr>
          <p:cNvSpPr/>
          <p:nvPr/>
        </p:nvSpPr>
        <p:spPr>
          <a:xfrm>
            <a:off x="583941" y="232194"/>
            <a:ext cx="1043648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b="1" dirty="0">
                <a:solidFill>
                  <a:srgbClr val="1F4E79"/>
                </a:solidFill>
              </a:rPr>
              <a:t>Профессиональные квалификации ГИА НОК</a:t>
            </a:r>
          </a:p>
        </p:txBody>
      </p:sp>
    </p:spTree>
    <p:extLst>
      <p:ext uri="{BB962C8B-B14F-4D97-AF65-F5344CB8AC3E}">
        <p14:creationId xmlns:p14="http://schemas.microsoft.com/office/powerpoint/2010/main" val="2241907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583027" y="36957"/>
            <a:ext cx="477522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FCA748-61B3-47EB-9578-DD12C6791C35}"/>
              </a:ext>
            </a:extLst>
          </p:cNvPr>
          <p:cNvSpPr txBox="1"/>
          <p:nvPr/>
        </p:nvSpPr>
        <p:spPr>
          <a:xfrm>
            <a:off x="362556" y="857463"/>
            <a:ext cx="11697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124325" algn="l"/>
              </a:tabLst>
            </a:pPr>
            <a:r>
              <a:rPr lang="ru-RU" sz="2200" b="1" dirty="0">
                <a:solidFill>
                  <a:srgbClr val="1F4E79"/>
                </a:solidFill>
              </a:rPr>
              <a:t>25 июня 2021 года </a:t>
            </a:r>
            <a:r>
              <a:rPr lang="ru-RU" sz="2200" dirty="0">
                <a:solidFill>
                  <a:srgbClr val="1F4E79"/>
                </a:solidFill>
              </a:rPr>
              <a:t>– проект стартовал в Подмосковье на центральной экзаменационной площадке</a:t>
            </a:r>
          </a:p>
          <a:p>
            <a:pPr>
              <a:tabLst>
                <a:tab pos="4124325" algn="l"/>
              </a:tabLst>
            </a:pPr>
            <a:r>
              <a:rPr lang="ru-RU" sz="2200" dirty="0">
                <a:solidFill>
                  <a:srgbClr val="1F4E79"/>
                </a:solidFill>
              </a:rPr>
              <a:t>ГАПОУ МО МЦК Техникум имени С.П. Королева. Оценку прошли более 30 студентов техникума.</a:t>
            </a:r>
          </a:p>
          <a:p>
            <a:pPr>
              <a:tabLst>
                <a:tab pos="4124325" algn="l"/>
              </a:tabLst>
            </a:pPr>
            <a:r>
              <a:rPr lang="ru-RU" sz="2200" b="1" dirty="0">
                <a:solidFill>
                  <a:srgbClr val="1F4E79"/>
                </a:solidFill>
              </a:rPr>
              <a:t>16 июня 2022 года </a:t>
            </a:r>
            <a:r>
              <a:rPr lang="ru-RU" sz="2200" dirty="0">
                <a:solidFill>
                  <a:srgbClr val="1F4E79"/>
                </a:solidFill>
              </a:rPr>
              <a:t>– в Национальном исследовательском университете «Московский государственный строительный университет» после защиты выпускной квалификационной работы более 10 студентов приняли участие в проекте ГИА НОК.</a:t>
            </a:r>
          </a:p>
          <a:p>
            <a:pPr>
              <a:tabLst>
                <a:tab pos="4124325" algn="l"/>
              </a:tabLst>
            </a:pPr>
            <a:r>
              <a:rPr lang="ru-RU" sz="2200" b="1" dirty="0">
                <a:solidFill>
                  <a:srgbClr val="1F4E79"/>
                </a:solidFill>
              </a:rPr>
              <a:t>27 июня 2022 года </a:t>
            </a:r>
            <a:r>
              <a:rPr lang="ru-RU" sz="2200" dirty="0">
                <a:solidFill>
                  <a:srgbClr val="1F4E79"/>
                </a:solidFill>
              </a:rPr>
              <a:t>– на центральной экзаменационной площадке ГАПОУ МО МЦК Техникум имени С.П. Королева, оценку прошли более 40 студентов техникума и выпускников МИТУ МАСИ.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B36816-FB3F-4D9B-A788-20113F3D6FA5}"/>
              </a:ext>
            </a:extLst>
          </p:cNvPr>
          <p:cNvSpPr/>
          <p:nvPr/>
        </p:nvSpPr>
        <p:spPr>
          <a:xfrm>
            <a:off x="362556" y="232194"/>
            <a:ext cx="1188126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b="1" dirty="0">
                <a:solidFill>
                  <a:srgbClr val="1F4E79"/>
                </a:solidFill>
              </a:rPr>
              <a:t>В 2021 году на территории Москвы и МО стартовал проект ГИА НОК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161FDA-6C8C-426D-840A-3BF37F696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024" y="3954997"/>
            <a:ext cx="3130747" cy="2075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1F4E79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335A5A-5768-4B1A-88D3-2138D3B8C4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058" y="4184827"/>
            <a:ext cx="3181884" cy="2075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1F4E79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6B6049-EF2C-4111-8257-82EE29329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3358" y="3898558"/>
            <a:ext cx="3181884" cy="2101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1F4E79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82776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ttern_right.png" descr="pattern_right.png">
            <a:extLst>
              <a:ext uri="{FF2B5EF4-FFF2-40B4-BE49-F238E27FC236}">
                <a16:creationId xmlns:a16="http://schemas.microsoft.com/office/drawing/2014/main" id="{A314EE0F-2BBF-4D2F-9FFC-139CA4208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583027" y="36957"/>
            <a:ext cx="477522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7E0AF6-FF54-44A8-B2C8-09F62C9B1F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4"/>
          <a:stretch/>
        </p:blipFill>
        <p:spPr>
          <a:xfrm>
            <a:off x="-35814" y="6448814"/>
            <a:ext cx="12279630" cy="44614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DFCA748-61B3-47EB-9578-DD12C6791C35}"/>
              </a:ext>
            </a:extLst>
          </p:cNvPr>
          <p:cNvSpPr txBox="1"/>
          <p:nvPr/>
        </p:nvSpPr>
        <p:spPr>
          <a:xfrm>
            <a:off x="362556" y="1219187"/>
            <a:ext cx="722047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124325" algn="l"/>
              </a:tabLst>
            </a:pPr>
            <a:r>
              <a:rPr lang="ru-RU" sz="2200" b="1" dirty="0">
                <a:solidFill>
                  <a:srgbClr val="1F4E79"/>
                </a:solidFill>
              </a:rPr>
              <a:t>Все студенты и выпускники успешно прошли процедуру ГИА НОК.</a:t>
            </a:r>
          </a:p>
          <a:p>
            <a:pPr>
              <a:tabLst>
                <a:tab pos="4124325" algn="l"/>
              </a:tabLst>
            </a:pPr>
            <a:r>
              <a:rPr lang="ru-RU" sz="2200" b="1" dirty="0">
                <a:solidFill>
                  <a:srgbClr val="1F4E79"/>
                </a:solidFill>
              </a:rPr>
              <a:t>По статистике теоретическую часть студенты и выпускники решают быстрее, чем более опытные профессионалы.</a:t>
            </a:r>
          </a:p>
          <a:p>
            <a:pPr>
              <a:tabLst>
                <a:tab pos="4124325" algn="l"/>
              </a:tabLst>
            </a:pPr>
            <a:endParaRPr lang="ru-RU" sz="2200" b="1" dirty="0">
              <a:solidFill>
                <a:srgbClr val="1F4E79"/>
              </a:solidFill>
            </a:endParaRPr>
          </a:p>
          <a:p>
            <a:pPr>
              <a:tabLst>
                <a:tab pos="4124325" algn="l"/>
              </a:tabLst>
            </a:pPr>
            <a:r>
              <a:rPr lang="ru-RU" sz="2200" dirty="0">
                <a:solidFill>
                  <a:srgbClr val="1F4E79"/>
                </a:solidFill>
              </a:rPr>
              <a:t>04 июня 2026 г. г.: студенты Подмосковья очередной раз успешно прошли ГИА НОК:</a:t>
            </a:r>
            <a:br>
              <a:rPr lang="ru-RU" sz="2200" dirty="0">
                <a:solidFill>
                  <a:srgbClr val="1F4E79"/>
                </a:solidFill>
              </a:rPr>
            </a:br>
            <a:r>
              <a:rPr lang="ru-RU" sz="2200" dirty="0">
                <a:solidFill>
                  <a:srgbClr val="1F4E79"/>
                </a:solidFill>
              </a:rPr>
              <a:t>выпускники ФГБОУ ВО « </a:t>
            </a:r>
            <a:r>
              <a:rPr lang="ru-RU" sz="2200" dirty="0" err="1">
                <a:solidFill>
                  <a:srgbClr val="1F4E79"/>
                </a:solidFill>
              </a:rPr>
              <a:t>РГУТиС</a:t>
            </a:r>
            <a:r>
              <a:rPr lang="ru-RU" sz="2200" dirty="0">
                <a:solidFill>
                  <a:srgbClr val="1F4E79"/>
                </a:solidFill>
              </a:rPr>
              <a:t> » 14 человек </a:t>
            </a:r>
          </a:p>
          <a:p>
            <a:pPr>
              <a:tabLst>
                <a:tab pos="4124325" algn="l"/>
              </a:tabLst>
            </a:pPr>
            <a:r>
              <a:rPr lang="ru-RU" sz="2200" dirty="0">
                <a:solidFill>
                  <a:srgbClr val="1F4E79"/>
                </a:solidFill>
              </a:rPr>
              <a:t>выпускники ГБПОУ МО « </a:t>
            </a:r>
            <a:r>
              <a:rPr lang="ru-RU" sz="2200" dirty="0" err="1">
                <a:solidFill>
                  <a:srgbClr val="1F4E79"/>
                </a:solidFill>
              </a:rPr>
              <a:t>Электростальский</a:t>
            </a:r>
            <a:r>
              <a:rPr lang="ru-RU" sz="2200" dirty="0">
                <a:solidFill>
                  <a:srgbClr val="1F4E79"/>
                </a:solidFill>
              </a:rPr>
              <a:t> колледж» 11 человек </a:t>
            </a:r>
          </a:p>
          <a:p>
            <a:pPr>
              <a:tabLst>
                <a:tab pos="4124325" algn="l"/>
              </a:tabLst>
            </a:pPr>
            <a:r>
              <a:rPr lang="ru-RU" sz="2200" dirty="0">
                <a:solidFill>
                  <a:srgbClr val="1F4E79"/>
                </a:solidFill>
              </a:rPr>
              <a:t>выпускники ГАПОУ МО «МЦК Техникум имени С.П. Королёва» более 80 человек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B36816-FB3F-4D9B-A788-20113F3D6FA5}"/>
              </a:ext>
            </a:extLst>
          </p:cNvPr>
          <p:cNvSpPr/>
          <p:nvPr/>
        </p:nvSpPr>
        <p:spPr>
          <a:xfrm>
            <a:off x="362556" y="232194"/>
            <a:ext cx="1188126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b="1" dirty="0">
                <a:solidFill>
                  <a:srgbClr val="1F4E79"/>
                </a:solidFill>
              </a:rPr>
              <a:t>Успешно прошедшие ГИА НОК студенты Подмосковья в 2026 году: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B2C30F-B4AA-4F86-B3C8-472C958C0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7532" y="3826158"/>
            <a:ext cx="4111307" cy="26226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75A09DB-9084-4C8B-B7D8-EC3295B3CE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7532" y="798518"/>
            <a:ext cx="3980568" cy="299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93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ttern_right.png" descr="pattern_right.png">
            <a:extLst>
              <a:ext uri="{FF2B5EF4-FFF2-40B4-BE49-F238E27FC236}">
                <a16:creationId xmlns:a16="http://schemas.microsoft.com/office/drawing/2014/main" id="{E6C62311-ACE5-4946-B961-FFBD20AFE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16780" y="0"/>
            <a:ext cx="477522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37A8961-00EF-4388-B521-2ED6090AF8B6}"/>
              </a:ext>
            </a:extLst>
          </p:cNvPr>
          <p:cNvSpPr txBox="1">
            <a:spLocks/>
          </p:cNvSpPr>
          <p:nvPr/>
        </p:nvSpPr>
        <p:spPr>
          <a:xfrm>
            <a:off x="2285361" y="2601118"/>
            <a:ext cx="8307077" cy="1655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dirty="0"/>
              <a:t>Спасибо за внимание 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EC8DA-C32E-44AF-92D1-05FF6DF9D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6416996"/>
            <a:ext cx="12192000" cy="450529"/>
          </a:xfrm>
          <a:prstGeom prst="rect">
            <a:avLst/>
          </a:prstGeom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BD35A33E-D0B1-4471-8D71-264EA087F313}"/>
              </a:ext>
            </a:extLst>
          </p:cNvPr>
          <p:cNvPicPr/>
          <p:nvPr/>
        </p:nvPicPr>
        <p:blipFill rotWithShape="1">
          <a:blip r:embed="rId4"/>
          <a:srcRect l="49470" t="8239" r="6191" b="19810"/>
          <a:stretch/>
        </p:blipFill>
        <p:spPr bwMode="auto">
          <a:xfrm>
            <a:off x="7680960" y="470270"/>
            <a:ext cx="3997960" cy="720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663150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1528</Words>
  <Application>Microsoft Office PowerPoint</Application>
  <PresentationFormat>Widescreen</PresentationFormat>
  <Paragraphs>155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Тема Office</vt:lpstr>
      <vt:lpstr>«Развитие системы профессиональных квалификаций в ЖКХ: от требований к профессиям до независимой оценки квалификации»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Обеспечение квалификационных требований  и организация подготовки специалистов  жилищно-коммунального хозяйства на примере специалистов по управлению МКД</dc:title>
  <dc:creator>Eva</dc:creator>
  <cp:lastModifiedBy>Andrey Skubchenko</cp:lastModifiedBy>
  <cp:revision>77</cp:revision>
  <dcterms:created xsi:type="dcterms:W3CDTF">2026-06-05T09:56:55Z</dcterms:created>
  <dcterms:modified xsi:type="dcterms:W3CDTF">2026-09-21T13:06:32Z</dcterms:modified>
</cp:coreProperties>
</file>