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F43B5F10-9ECD-2E4A-022E-76F9B0D997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1848EB7-AC11-A41C-73E5-BCB0828930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717711-68DD-479B-A991-17D4A6A95923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9B5AABEC-F4FF-6175-4356-F7B99FFC32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BDD33348-2505-A909-086D-0515823A7B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49A27F6-9919-2690-C9F6-3A065374759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92B52A-C535-1702-4460-A8891C107F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69CDD5-7C06-4093-8E8B-BFAB44D9237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rcRect t="28125" b="28125"/>
          <a:stretch>
            <a:fillRect/>
          </a:stretch>
        </p:blipFill>
        <p:spPr>
          <a:xfrm>
            <a:off x="8001000" y="247650"/>
            <a:ext cx="2669950" cy="1557471"/>
          </a:xfrm>
          <a:prstGeom prst="roundRect">
            <a:avLst>
              <a:gd name="adj" fmla="val 10714"/>
            </a:avLst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76E2224-4831-408C-80CE-D15CE33758CB}"/>
              </a:ext>
            </a:extLst>
          </p:cNvPr>
          <p:cNvSpPr>
            <a:spLocks noGrp="1"/>
          </p:cNvSpPr>
          <p:nvPr/>
        </p:nvSpPr>
        <p:spPr>
          <a:xfrm>
            <a:off x="609600" y="533400"/>
            <a:ext cx="495300" cy="38100"/>
          </a:xfrm>
          <a:prstGeom prst="rect">
            <a:avLst/>
          </a:prstGeom>
          <a:solidFill>
            <a:srgbClr val="87372E"/>
          </a:solidFill>
          <a:ln w="0"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982FA7D-567A-4192-9019-A0B4751A8C5D}"/>
              </a:ext>
            </a:extLst>
          </p:cNvPr>
          <p:cNvSpPr>
            <a:spLocks noGrp="1"/>
          </p:cNvSpPr>
          <p:nvPr/>
        </p:nvSpPr>
        <p:spPr>
          <a:xfrm>
            <a:off x="609600" y="1079500"/>
            <a:ext cx="8191500" cy="895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700" b="1">
                <a:solidFill>
                  <a:srgbClr val="17191C"/>
                </a:solidFill>
                <a:latin typeface="Arial"/>
                <a:ea typeface="Arial"/>
                <a:cs typeface="Arial"/>
              </a:defRPr>
            </a:pPr>
            <a:r>
              <a:rPr sz="27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Проблемы</a:t>
            </a:r>
            <a:r>
              <a:rPr sz="2700" b="1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ценообразования</a:t>
            </a:r>
            <a:endParaRPr sz="2700" b="1" dirty="0">
              <a:solidFill>
                <a:srgbClr val="17191C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670950" y="247650"/>
            <a:ext cx="984700" cy="419100"/>
          </a:xfrm>
          <a:prstGeom prst="rect">
            <a:avLst/>
          </a:prstGeom>
        </p:spPr>
      </p:pic>
      <p:graphicFrame>
        <p:nvGraphicFramePr>
          <p:cNvPr id="14" name="Таблица 13"/>
          <p:cNvGraphicFramePr/>
          <p:nvPr>
            <p:extLst>
              <p:ext uri="{D42A27DB-BD31-4B8C-83A1-F6EECF244321}">
                <p14:modId xmlns:p14="http://schemas.microsoft.com/office/powerpoint/2010/main" val="1888583520"/>
              </p:ext>
            </p:extLst>
          </p:nvPr>
        </p:nvGraphicFramePr>
        <p:xfrm>
          <a:off x="609600" y="1920240"/>
          <a:ext cx="10382250" cy="4404360"/>
        </p:xfrm>
        <a:graphic>
          <a:graphicData uri="http://schemas.openxmlformats.org/drawingml/2006/table">
            <a:tbl>
              <a:tblPr/>
              <a:tblGrid>
                <a:gridCol w="132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67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1975">
                <a:tc>
                  <a:txBody>
                    <a:bodyPr/>
                    <a:lstStyle/>
                    <a:p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ОБЩИЕ</a:t>
                      </a:r>
                    </a:p>
                  </a:txBody>
                  <a:tcPr>
                    <a:solidFill>
                      <a:srgbClr val="87372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Противоречивость</a:t>
                      </a:r>
                      <a:r>
                        <a:rPr sz="1100" b="1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индексации</a:t>
                      </a:r>
                      <a:r>
                        <a:rPr sz="1100" b="1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как</a:t>
                      </a:r>
                      <a:r>
                        <a:rPr sz="1100" b="1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способа</a:t>
                      </a:r>
                      <a:r>
                        <a:rPr sz="1100" b="1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определения</a:t>
                      </a:r>
                      <a:r>
                        <a:rPr sz="1100" b="1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цены</a:t>
                      </a:r>
                      <a:r>
                        <a:rPr sz="1100" b="1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договора</a:t>
                      </a:r>
                      <a:r>
                        <a:rPr sz="1100" b="1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управления</a:t>
                      </a:r>
                      <a:endParaRPr sz="1100" b="1" dirty="0">
                        <a:solidFill>
                          <a:srgbClr val="17191C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Верховный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Суд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РФ: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размер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платы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за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содержание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жилого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помещения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может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быть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изменен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исключительно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посредством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принятия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на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общем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собрании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собственников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помещений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в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многоквартирном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доме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соответствующего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решения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(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определение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от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14.04.2017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делу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№ 304-ЭС17-2651).</a:t>
                      </a:r>
                    </a:p>
                  </a:txBody>
                  <a:tcPr>
                    <a:solidFill>
                      <a:srgbClr val="FFFE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endParaRPr sz="1100"/>
                    </a:p>
                  </a:txBody>
                  <a:tcPr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Недостаточность</a:t>
                      </a:r>
                      <a:r>
                        <a:rPr sz="1100" b="1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размера</a:t>
                      </a:r>
                      <a:r>
                        <a:rPr sz="1100" b="1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платы</a:t>
                      </a:r>
                      <a:r>
                        <a:rPr sz="1100" b="1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, </a:t>
                      </a:r>
                      <a:r>
                        <a:rPr sz="1100" b="1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утверждаемого</a:t>
                      </a:r>
                      <a:r>
                        <a:rPr sz="1100" b="1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органом</a:t>
                      </a:r>
                      <a:r>
                        <a:rPr sz="1100" b="1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местного</a:t>
                      </a:r>
                      <a:r>
                        <a:rPr sz="1100" b="1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самоуправления</a:t>
                      </a:r>
                      <a:endParaRPr sz="1100" b="1" dirty="0">
                        <a:solidFill>
                          <a:srgbClr val="17191C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«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Муниципальный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размер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платы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»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носит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,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как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правило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,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социальный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характер</a:t>
                      </a:r>
                      <a:endParaRPr sz="1100" dirty="0">
                        <a:solidFill>
                          <a:srgbClr val="17191C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solidFill>
                      <a:srgbClr val="FFFE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endParaRPr sz="1100" dirty="0"/>
                    </a:p>
                  </a:txBody>
                  <a:tcPr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Недостаточная</a:t>
                      </a:r>
                      <a:r>
                        <a:rPr sz="1100" b="1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урегулированность</a:t>
                      </a:r>
                      <a:r>
                        <a:rPr sz="1100" b="1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размера</a:t>
                      </a:r>
                      <a:r>
                        <a:rPr sz="1100" b="1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платы</a:t>
                      </a:r>
                      <a:r>
                        <a:rPr sz="1100" b="1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для</a:t>
                      </a:r>
                      <a:r>
                        <a:rPr sz="1100" b="1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многоквартирного</a:t>
                      </a:r>
                      <a:r>
                        <a:rPr sz="1100" b="1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дома-новостройки</a:t>
                      </a:r>
                      <a:endParaRPr sz="1100" b="1" dirty="0">
                        <a:solidFill>
                          <a:srgbClr val="17191C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Закон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не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регулирует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случаи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установления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размера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платы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,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когда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управляющая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организация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продолжает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управлять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домом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договору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управления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с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застройщиком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истечение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3-месячного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срока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(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Определение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Второго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кассационного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суда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общей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юрисдикции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от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19.12.2024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делу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№8Г-26282/2024)</a:t>
                      </a:r>
                    </a:p>
                  </a:txBody>
                  <a:tcPr>
                    <a:solidFill>
                      <a:srgbClr val="FFFE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endParaRPr sz="1100"/>
                    </a:p>
                  </a:txBody>
                  <a:tcPr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Возможность уменьшения размера платы в одностороннем порядке</a:t>
                      </a:r>
                    </a:p>
                  </a:txBody>
                  <a:tcPr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«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Решение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собрания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вопросу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утверждения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размера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платы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без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учета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предложений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управляющей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организации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является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недействительным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лишь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в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том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случае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,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если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утвержденный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размер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платы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не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позволяет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управлять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многоквартирным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домом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, а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также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содержать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общее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имущество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в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соответствии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с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требованиями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действующего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законодательства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…» (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определение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Верховного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Суда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РФ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от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18.04.2023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делу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№45-КГ23-2-К7).</a:t>
                      </a:r>
                    </a:p>
                  </a:txBody>
                  <a:tcPr>
                    <a:solidFill>
                      <a:srgbClr val="FFFE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СПЕЦИАЛЬНЫЕ</a:t>
                      </a:r>
                    </a:p>
                  </a:txBody>
                  <a:tcPr>
                    <a:solidFill>
                      <a:srgbClr val="87372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Разный подход к установлению размера платы за ТО ВДГО для УК и собственников помещений в многоквартирном доме</a:t>
                      </a:r>
                    </a:p>
                  </a:txBody>
                  <a:tcPr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Плата по договору со специализированной организацией повышается вне зависимости от волеизъявления собственников</a:t>
                      </a:r>
                    </a:p>
                  </a:txBody>
                  <a:tcPr>
                    <a:solidFill>
                      <a:srgbClr val="FFFE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endParaRPr sz="1100"/>
                    </a:p>
                  </a:txBody>
                  <a:tcPr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Отсутствие в плате за ТО лифтового оборудования учтенной стоимости модернизации и ремонта</a:t>
                      </a:r>
                    </a:p>
                  </a:txBody>
                  <a:tcPr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ФРТ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планирует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решение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данного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вопроса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в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рамках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методики</a:t>
                      </a:r>
                      <a:endParaRPr sz="1100" dirty="0">
                        <a:solidFill>
                          <a:srgbClr val="17191C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solidFill>
                      <a:srgbClr val="FFFE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4C28A51-B0D8-DA04-2775-99FB91FDB447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75" b="1">
                <a:solidFill>
                  <a:srgbClr val="87372E"/>
                </a:solidFill>
                <a:latin typeface="Arial"/>
                <a:ea typeface="Arial"/>
                <a:cs typeface="Arial"/>
              </a:defRPr>
            </a:pPr>
            <a:r>
              <a:rPr lang="ru-RU" sz="1400" b="1" dirty="0">
                <a:solidFill>
                  <a:srgbClr val="87372E"/>
                </a:solidFill>
                <a:latin typeface="Arial"/>
                <a:ea typeface="Arial"/>
                <a:cs typeface="Arial"/>
              </a:rPr>
              <a:t>ЦЕНООБРАЗОВАНИЕ</a:t>
            </a:r>
            <a:endParaRPr sz="1400" b="1" dirty="0">
              <a:solidFill>
                <a:srgbClr val="87372E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5403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63F0F00-EB32-4BE9-8B5A-68FDC40312B1}"/>
              </a:ext>
            </a:extLst>
          </p:cNvPr>
          <p:cNvSpPr>
            <a:spLocks noGrp="1"/>
          </p:cNvSpPr>
          <p:nvPr/>
        </p:nvSpPr>
        <p:spPr>
          <a:xfrm>
            <a:off x="609600" y="533400"/>
            <a:ext cx="495300" cy="38100"/>
          </a:xfrm>
          <a:prstGeom prst="rect">
            <a:avLst/>
          </a:prstGeom>
          <a:solidFill>
            <a:srgbClr val="87372E"/>
          </a:solidFill>
          <a:ln w="0"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AC575D2-B345-4F64-8237-1EE9F103CDC7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75" b="1">
                <a:solidFill>
                  <a:srgbClr val="87372E"/>
                </a:solidFill>
                <a:latin typeface="Arial"/>
                <a:ea typeface="Arial"/>
                <a:cs typeface="Arial"/>
              </a:defRPr>
            </a:pPr>
            <a:r>
              <a:rPr sz="1400" b="1" dirty="0">
                <a:solidFill>
                  <a:srgbClr val="87372E"/>
                </a:solidFill>
                <a:latin typeface="Arial"/>
                <a:ea typeface="Arial"/>
                <a:cs typeface="Arial"/>
              </a:rPr>
              <a:t>РЕГУЛИРОВАНИЕ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6E33EC7-D7A1-4851-AB1D-EFF0AB7B6A2C}"/>
              </a:ext>
            </a:extLst>
          </p:cNvPr>
          <p:cNvSpPr>
            <a:spLocks noGrp="1"/>
          </p:cNvSpPr>
          <p:nvPr/>
        </p:nvSpPr>
        <p:spPr>
          <a:xfrm>
            <a:off x="609600" y="1104900"/>
            <a:ext cx="8191500" cy="895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700" b="1">
                <a:solidFill>
                  <a:srgbClr val="17191C"/>
                </a:solidFill>
                <a:latin typeface="Arial"/>
                <a:ea typeface="Arial"/>
                <a:cs typeface="Arial"/>
              </a:defRPr>
            </a:pPr>
            <a:r>
              <a:rPr sz="27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Концепции</a:t>
            </a:r>
            <a:r>
              <a:rPr sz="2700" b="1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ценообразования</a:t>
            </a:r>
            <a:endParaRPr sz="2700" b="1" dirty="0">
              <a:solidFill>
                <a:srgbClr val="17191C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670950" y="247650"/>
            <a:ext cx="984700" cy="4191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BF271FB-6491-465F-9603-04E0567CAE09}"/>
              </a:ext>
            </a:extLst>
          </p:cNvPr>
          <p:cNvSpPr>
            <a:spLocks noGrp="1"/>
          </p:cNvSpPr>
          <p:nvPr/>
        </p:nvSpPr>
        <p:spPr>
          <a:xfrm>
            <a:off x="609600" y="2000250"/>
            <a:ext cx="6191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87372E"/>
                </a:solidFill>
                <a:latin typeface="Arial"/>
                <a:ea typeface="Arial"/>
                <a:cs typeface="Arial"/>
              </a:defRPr>
            </a:pPr>
            <a:r>
              <a:rPr sz="1400" b="1" dirty="0" err="1">
                <a:solidFill>
                  <a:srgbClr val="87372E"/>
                </a:solidFill>
                <a:latin typeface="Arial"/>
                <a:ea typeface="Arial"/>
                <a:cs typeface="Arial"/>
              </a:rPr>
              <a:t>Основной</a:t>
            </a:r>
            <a:r>
              <a:rPr sz="1400" b="1" dirty="0">
                <a:solidFill>
                  <a:srgbClr val="87372E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dirty="0" err="1">
                <a:solidFill>
                  <a:srgbClr val="87372E"/>
                </a:solidFill>
                <a:latin typeface="Arial"/>
                <a:ea typeface="Arial"/>
                <a:cs typeface="Arial"/>
              </a:rPr>
              <a:t>вопрос</a:t>
            </a:r>
            <a:r>
              <a:rPr sz="1400" b="1" dirty="0">
                <a:solidFill>
                  <a:srgbClr val="87372E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dirty="0" err="1">
                <a:solidFill>
                  <a:srgbClr val="87372E"/>
                </a:solidFill>
                <a:latin typeface="Arial"/>
                <a:ea typeface="Arial"/>
                <a:cs typeface="Arial"/>
              </a:rPr>
              <a:t>сферы</a:t>
            </a:r>
            <a:r>
              <a:rPr sz="1400" b="1" dirty="0">
                <a:solidFill>
                  <a:srgbClr val="87372E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dirty="0" err="1">
                <a:solidFill>
                  <a:srgbClr val="87372E"/>
                </a:solidFill>
                <a:latin typeface="Arial"/>
                <a:ea typeface="Arial"/>
                <a:cs typeface="Arial"/>
              </a:rPr>
              <a:t>регулирования</a:t>
            </a:r>
            <a:endParaRPr sz="1400" b="1" dirty="0">
              <a:solidFill>
                <a:srgbClr val="87372E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C942AE3-1B61-4648-BB1F-0128C754D3C4}"/>
              </a:ext>
            </a:extLst>
          </p:cNvPr>
          <p:cNvSpPr>
            <a:spLocks noGrp="1"/>
          </p:cNvSpPr>
          <p:nvPr/>
        </p:nvSpPr>
        <p:spPr>
          <a:xfrm>
            <a:off x="609600" y="2305050"/>
            <a:ext cx="6096000" cy="5334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>
                <a:solidFill>
                  <a:srgbClr val="17191C"/>
                </a:solidFill>
                <a:latin typeface="Arial"/>
                <a:ea typeface="Arial"/>
                <a:cs typeface="Arial"/>
              </a:defRPr>
            </a:pPr>
            <a:r>
              <a:rPr sz="1600" b="1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«</a:t>
            </a:r>
            <a:r>
              <a:rPr sz="16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Цена</a:t>
            </a:r>
            <a:r>
              <a:rPr sz="1600" b="1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договора</a:t>
            </a:r>
            <a:r>
              <a:rPr sz="1600" b="1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устанавливается</a:t>
            </a:r>
            <a:r>
              <a:rPr sz="1600" b="1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не</a:t>
            </a:r>
            <a:r>
              <a:rPr sz="1600" b="1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поставщиком</a:t>
            </a:r>
            <a:r>
              <a:rPr sz="1600" b="1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услуги</a:t>
            </a:r>
            <a:r>
              <a:rPr sz="1600" b="1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, а </a:t>
            </a:r>
            <a:r>
              <a:rPr sz="16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клиентом</a:t>
            </a:r>
            <a:r>
              <a:rPr sz="1600" b="1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»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8928CB2-9A43-4ECF-91AD-5008300B64DD}"/>
              </a:ext>
            </a:extLst>
          </p:cNvPr>
          <p:cNvSpPr>
            <a:spLocks noGrp="1"/>
          </p:cNvSpPr>
          <p:nvPr/>
        </p:nvSpPr>
        <p:spPr>
          <a:xfrm>
            <a:off x="704850" y="3143250"/>
            <a:ext cx="152400" cy="19050"/>
          </a:xfrm>
          <a:prstGeom prst="rect">
            <a:avLst/>
          </a:prstGeom>
          <a:solidFill>
            <a:srgbClr val="87372E"/>
          </a:solidFill>
          <a:ln w="0"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1473BCF-E09F-41DE-92FF-7D8A52F5DCA9}"/>
              </a:ext>
            </a:extLst>
          </p:cNvPr>
          <p:cNvSpPr>
            <a:spLocks noGrp="1"/>
          </p:cNvSpPr>
          <p:nvPr/>
        </p:nvSpPr>
        <p:spPr>
          <a:xfrm>
            <a:off x="609600" y="3171825"/>
            <a:ext cx="4318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1">
                <a:solidFill>
                  <a:srgbClr val="87372E"/>
                </a:solidFill>
                <a:latin typeface="Arial"/>
                <a:ea typeface="Arial"/>
                <a:cs typeface="Arial"/>
              </a:defRPr>
            </a:pPr>
            <a:r>
              <a:rPr sz="1400" b="1" dirty="0">
                <a:solidFill>
                  <a:srgbClr val="87372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AAA6965-6668-4F47-A64B-9CE6CBA6E70A}"/>
              </a:ext>
            </a:extLst>
          </p:cNvPr>
          <p:cNvSpPr>
            <a:spLocks noGrp="1"/>
          </p:cNvSpPr>
          <p:nvPr/>
        </p:nvSpPr>
        <p:spPr>
          <a:xfrm>
            <a:off x="1104900" y="3048000"/>
            <a:ext cx="5095875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1">
                <a:solidFill>
                  <a:srgbClr val="17191C"/>
                </a:solidFill>
                <a:latin typeface="Arial"/>
                <a:ea typeface="Arial"/>
                <a:cs typeface="Arial"/>
              </a:defRPr>
            </a:pPr>
            <a:r>
              <a:rPr sz="14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Тотальное</a:t>
            </a:r>
            <a:r>
              <a:rPr sz="1400" b="1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«</a:t>
            </a:r>
            <a:r>
              <a:rPr sz="14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тарифное</a:t>
            </a:r>
            <a:r>
              <a:rPr sz="1400" b="1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» </a:t>
            </a:r>
            <a:r>
              <a:rPr sz="14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регулирование</a:t>
            </a:r>
            <a:endParaRPr sz="1400" b="1" dirty="0">
              <a:solidFill>
                <a:srgbClr val="17191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E34400B-C600-44EE-BDA2-DE2A66B94D4C}"/>
              </a:ext>
            </a:extLst>
          </p:cNvPr>
          <p:cNvSpPr>
            <a:spLocks noGrp="1"/>
          </p:cNvSpPr>
          <p:nvPr/>
        </p:nvSpPr>
        <p:spPr>
          <a:xfrm>
            <a:off x="1104895" y="3333749"/>
            <a:ext cx="5095875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050">
                <a:solidFill>
                  <a:srgbClr val="6C7076"/>
                </a:solidFill>
                <a:latin typeface="Arial"/>
                <a:ea typeface="Arial"/>
                <a:cs typeface="Arial"/>
              </a:defRPr>
            </a:pP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Размер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платы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для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всех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без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исключения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будет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рассчитываться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по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единой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методике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,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утверждаемой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Минстроем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России</a:t>
            </a:r>
            <a:endParaRPr sz="1200" dirty="0">
              <a:solidFill>
                <a:srgbClr val="6C707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F555B00-4F31-4B22-BA27-3DDDC7A3B0F4}"/>
              </a:ext>
            </a:extLst>
          </p:cNvPr>
          <p:cNvSpPr>
            <a:spLocks noGrp="1"/>
          </p:cNvSpPr>
          <p:nvPr/>
        </p:nvSpPr>
        <p:spPr>
          <a:xfrm>
            <a:off x="704850" y="4057650"/>
            <a:ext cx="152400" cy="19050"/>
          </a:xfrm>
          <a:prstGeom prst="rect">
            <a:avLst/>
          </a:prstGeom>
          <a:solidFill>
            <a:srgbClr val="87372E"/>
          </a:solidFill>
          <a:ln w="0"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5805E06-D1BB-47FE-B9E0-EAD8DD0C6511}"/>
              </a:ext>
            </a:extLst>
          </p:cNvPr>
          <p:cNvSpPr>
            <a:spLocks noGrp="1"/>
          </p:cNvSpPr>
          <p:nvPr/>
        </p:nvSpPr>
        <p:spPr>
          <a:xfrm>
            <a:off x="609600" y="4048125"/>
            <a:ext cx="4318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1">
                <a:solidFill>
                  <a:srgbClr val="87372E"/>
                </a:solidFill>
                <a:latin typeface="Arial"/>
                <a:ea typeface="Arial"/>
                <a:cs typeface="Arial"/>
              </a:defRPr>
            </a:pPr>
            <a:r>
              <a:rPr sz="1400" b="1" dirty="0">
                <a:solidFill>
                  <a:srgbClr val="87372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310827C-3A05-4589-871A-FC1F5AB0DB35}"/>
              </a:ext>
            </a:extLst>
          </p:cNvPr>
          <p:cNvSpPr>
            <a:spLocks noGrp="1"/>
          </p:cNvSpPr>
          <p:nvPr/>
        </p:nvSpPr>
        <p:spPr>
          <a:xfrm>
            <a:off x="1104898" y="3952875"/>
            <a:ext cx="5095875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1">
                <a:solidFill>
                  <a:srgbClr val="17191C"/>
                </a:solidFill>
                <a:latin typeface="Arial"/>
                <a:ea typeface="Arial"/>
                <a:cs typeface="Arial"/>
              </a:defRPr>
            </a:pPr>
            <a:r>
              <a:rPr sz="14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Экономически-обоснованный</a:t>
            </a:r>
            <a:r>
              <a:rPr sz="1400" b="1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размер</a:t>
            </a:r>
            <a:r>
              <a:rPr sz="1400" b="1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муниципального</a:t>
            </a:r>
            <a:r>
              <a:rPr sz="1400" b="1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размера</a:t>
            </a:r>
            <a:r>
              <a:rPr sz="1400" b="1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платы</a:t>
            </a:r>
            <a:endParaRPr sz="1400" b="1" dirty="0">
              <a:solidFill>
                <a:srgbClr val="17191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875A29D-C958-4316-A932-E9CB6B29F11B}"/>
              </a:ext>
            </a:extLst>
          </p:cNvPr>
          <p:cNvSpPr>
            <a:spLocks noGrp="1"/>
          </p:cNvSpPr>
          <p:nvPr/>
        </p:nvSpPr>
        <p:spPr>
          <a:xfrm>
            <a:off x="1104895" y="4456113"/>
            <a:ext cx="5095875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050">
                <a:solidFill>
                  <a:srgbClr val="6C7076"/>
                </a:solidFill>
                <a:latin typeface="Arial"/>
                <a:ea typeface="Arial"/>
                <a:cs typeface="Arial"/>
              </a:defRPr>
            </a:pP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Методика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расчета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экономически-обоснованного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размера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платы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будет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утверждена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для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органов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местного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самоуправления</a:t>
            </a:r>
            <a:endParaRPr sz="1200" dirty="0">
              <a:solidFill>
                <a:srgbClr val="6C707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64A5D93-E149-45B4-8A0A-D6A96A9BF8C0}"/>
              </a:ext>
            </a:extLst>
          </p:cNvPr>
          <p:cNvSpPr>
            <a:spLocks noGrp="1"/>
          </p:cNvSpPr>
          <p:nvPr/>
        </p:nvSpPr>
        <p:spPr>
          <a:xfrm>
            <a:off x="704850" y="5092701"/>
            <a:ext cx="152400" cy="19050"/>
          </a:xfrm>
          <a:prstGeom prst="rect">
            <a:avLst/>
          </a:prstGeom>
          <a:solidFill>
            <a:srgbClr val="87372E"/>
          </a:solidFill>
          <a:ln w="0"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FE52E1B-F00E-4282-9D96-F7B32773AEB2}"/>
              </a:ext>
            </a:extLst>
          </p:cNvPr>
          <p:cNvSpPr>
            <a:spLocks noGrp="1"/>
          </p:cNvSpPr>
          <p:nvPr/>
        </p:nvSpPr>
        <p:spPr>
          <a:xfrm>
            <a:off x="609600" y="5083176"/>
            <a:ext cx="4318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1">
                <a:solidFill>
                  <a:srgbClr val="87372E"/>
                </a:solidFill>
                <a:latin typeface="Arial"/>
                <a:ea typeface="Arial"/>
                <a:cs typeface="Arial"/>
              </a:defRPr>
            </a:pPr>
            <a:r>
              <a:rPr sz="1400" b="1" dirty="0">
                <a:solidFill>
                  <a:srgbClr val="87372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90A5188-9D73-4EE9-B6A8-D888E9E90E2C}"/>
              </a:ext>
            </a:extLst>
          </p:cNvPr>
          <p:cNvSpPr>
            <a:spLocks noGrp="1"/>
          </p:cNvSpPr>
          <p:nvPr/>
        </p:nvSpPr>
        <p:spPr>
          <a:xfrm>
            <a:off x="1104898" y="4968876"/>
            <a:ext cx="5095875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1">
                <a:solidFill>
                  <a:srgbClr val="17191C"/>
                </a:solidFill>
                <a:latin typeface="Arial"/>
                <a:ea typeface="Arial"/>
                <a:cs typeface="Arial"/>
              </a:defRPr>
            </a:pPr>
            <a:r>
              <a:rPr sz="14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Минимальный</a:t>
            </a:r>
            <a:r>
              <a:rPr sz="1400" b="1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порог</a:t>
            </a:r>
            <a:endParaRPr sz="1400" b="1" dirty="0">
              <a:solidFill>
                <a:srgbClr val="17191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B2E94A1-B24C-49A2-8D7E-457B4FDD7B80}"/>
              </a:ext>
            </a:extLst>
          </p:cNvPr>
          <p:cNvSpPr>
            <a:spLocks noGrp="1"/>
          </p:cNvSpPr>
          <p:nvPr/>
        </p:nvSpPr>
        <p:spPr>
          <a:xfrm>
            <a:off x="1104895" y="5292726"/>
            <a:ext cx="5095875" cy="5048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>
                <a:solidFill>
                  <a:srgbClr val="6C7076"/>
                </a:solidFill>
                <a:latin typeface="Arial"/>
                <a:ea typeface="Arial"/>
                <a:cs typeface="Arial"/>
              </a:defRPr>
            </a:pP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Субъект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Российской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Федерации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будет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определять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минимально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необходимый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размер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платы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за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содержание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жилого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помещение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,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ниже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которого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не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вправе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«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опускаться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»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ни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муниципальные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образования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,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ни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собственники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на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общих</a:t>
            </a:r>
            <a:r>
              <a:rPr sz="120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20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собраниях</a:t>
            </a:r>
            <a:endParaRPr sz="1200" dirty="0">
              <a:solidFill>
                <a:srgbClr val="6C707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3"/>
          <a:srcRect t="7788" b="7788"/>
          <a:stretch>
            <a:fillRect/>
          </a:stretch>
        </p:blipFill>
        <p:spPr>
          <a:xfrm>
            <a:off x="7001248" y="932951"/>
            <a:ext cx="4654402" cy="5239249"/>
          </a:xfrm>
          <a:prstGeom prst="roundRect">
            <a:avLst>
              <a:gd name="adj" fmla="val 3141"/>
            </a:avLst>
          </a:prstGeom>
        </p:spPr>
      </p:pic>
    </p:spTree>
    <p:extLst>
      <p:ext uri="{BB962C8B-B14F-4D97-AF65-F5344CB8AC3E}">
        <p14:creationId xmlns:p14="http://schemas.microsoft.com/office/powerpoint/2010/main" val="1013775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6B23C17-5E04-429E-AC6A-64A07BE9C9D0}"/>
              </a:ext>
            </a:extLst>
          </p:cNvPr>
          <p:cNvSpPr>
            <a:spLocks noGrp="1"/>
          </p:cNvSpPr>
          <p:nvPr/>
        </p:nvSpPr>
        <p:spPr>
          <a:xfrm>
            <a:off x="609600" y="533400"/>
            <a:ext cx="495300" cy="38100"/>
          </a:xfrm>
          <a:prstGeom prst="rect">
            <a:avLst/>
          </a:prstGeom>
          <a:solidFill>
            <a:srgbClr val="87372E"/>
          </a:solidFill>
          <a:ln w="0"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863F6D2-849C-47C2-97A6-B7C0AF741C09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75" b="1">
                <a:solidFill>
                  <a:srgbClr val="87372E"/>
                </a:solidFill>
                <a:latin typeface="Arial"/>
                <a:ea typeface="Arial"/>
                <a:cs typeface="Arial"/>
              </a:defRPr>
            </a:pPr>
            <a:r>
              <a:rPr sz="1400" b="1" dirty="0">
                <a:solidFill>
                  <a:srgbClr val="87372E"/>
                </a:solidFill>
                <a:latin typeface="Arial"/>
                <a:ea typeface="Arial"/>
                <a:cs typeface="Arial"/>
              </a:rPr>
              <a:t>ЛИЦЕНЗИРОВАНИЕ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C05B9EB-4F42-4577-BF8A-0A59D5715694}"/>
              </a:ext>
            </a:extLst>
          </p:cNvPr>
          <p:cNvSpPr>
            <a:spLocks noGrp="1"/>
          </p:cNvSpPr>
          <p:nvPr/>
        </p:nvSpPr>
        <p:spPr>
          <a:xfrm>
            <a:off x="609600" y="971550"/>
            <a:ext cx="8191500" cy="895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700" b="1">
                <a:solidFill>
                  <a:srgbClr val="17191C"/>
                </a:solidFill>
                <a:latin typeface="Arial"/>
                <a:ea typeface="Arial"/>
                <a:cs typeface="Arial"/>
              </a:defRPr>
            </a:pPr>
            <a:r>
              <a:rPr sz="27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Лицензионные</a:t>
            </a:r>
            <a:r>
              <a:rPr sz="2700" b="1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требования</a:t>
            </a:r>
            <a:endParaRPr sz="2700" b="1" dirty="0">
              <a:solidFill>
                <a:srgbClr val="17191C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670950" y="247650"/>
            <a:ext cx="984700" cy="4191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4A6AABC-2BF6-4154-9DE5-B206A106AD64}"/>
              </a:ext>
            </a:extLst>
          </p:cNvPr>
          <p:cNvSpPr>
            <a:spLocks noGrp="1"/>
          </p:cNvSpPr>
          <p:nvPr/>
        </p:nvSpPr>
        <p:spPr>
          <a:xfrm>
            <a:off x="609600" y="1943100"/>
            <a:ext cx="666750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1591" lnSpcReduction="10000"/>
          </a:bodyPr>
          <a:lstStyle/>
          <a:p>
            <a:pPr>
              <a:defRPr sz="1650">
                <a:solidFill>
                  <a:srgbClr val="6C7076"/>
                </a:solidFill>
                <a:latin typeface="Arial"/>
                <a:ea typeface="Arial"/>
                <a:cs typeface="Arial"/>
              </a:defRPr>
            </a:pPr>
            <a:r>
              <a:rPr sz="165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Материально-техническое</a:t>
            </a:r>
            <a:r>
              <a:rPr sz="165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и </a:t>
            </a:r>
            <a:r>
              <a:rPr sz="165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кадровое</a:t>
            </a:r>
            <a:r>
              <a:rPr sz="165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65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обеспечение</a:t>
            </a:r>
            <a:r>
              <a:rPr sz="165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65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управляющих</a:t>
            </a:r>
            <a:r>
              <a:rPr sz="1650" dirty="0">
                <a:solidFill>
                  <a:srgbClr val="6C7076"/>
                </a:solidFill>
                <a:latin typeface="Arial"/>
                <a:ea typeface="Arial"/>
                <a:cs typeface="Arial"/>
              </a:rPr>
              <a:t> </a:t>
            </a:r>
            <a:r>
              <a:rPr sz="1650" dirty="0" err="1">
                <a:solidFill>
                  <a:srgbClr val="6C7076"/>
                </a:solidFill>
                <a:latin typeface="Arial"/>
                <a:ea typeface="Arial"/>
                <a:cs typeface="Arial"/>
              </a:rPr>
              <a:t>организаций</a:t>
            </a:r>
            <a:endParaRPr sz="1650" dirty="0">
              <a:solidFill>
                <a:srgbClr val="6C7076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6" name="Таблица 15"/>
          <p:cNvGraphicFramePr/>
          <p:nvPr>
            <p:extLst>
              <p:ext uri="{D42A27DB-BD31-4B8C-83A1-F6EECF244321}">
                <p14:modId xmlns:p14="http://schemas.microsoft.com/office/powerpoint/2010/main" val="2124365712"/>
              </p:ext>
            </p:extLst>
          </p:nvPr>
        </p:nvGraphicFramePr>
        <p:xfrm>
          <a:off x="609600" y="3025140"/>
          <a:ext cx="10382250" cy="3299460"/>
        </p:xfrm>
        <a:graphic>
          <a:graphicData uri="http://schemas.openxmlformats.org/drawingml/2006/table">
            <a:tbl>
              <a:tblPr/>
              <a:tblGrid>
                <a:gridCol w="519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91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r>
                        <a:rPr sz="1100" b="1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Первоначальная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редакция</a:t>
                      </a:r>
                      <a:endParaRPr sz="1100" b="1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solidFill>
                      <a:srgbClr val="87372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Принятая редакция</a:t>
                      </a:r>
                    </a:p>
                  </a:txBody>
                  <a:tcPr>
                    <a:solidFill>
                      <a:srgbClr val="8737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00">
                <a:tc>
                  <a:txBody>
                    <a:bodyPr/>
                    <a:lstStyle/>
                    <a:p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Не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менее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одного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работника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,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имеющего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квалификацию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«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Специалист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управлению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многоквартирными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домами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»; </a:t>
                      </a:r>
                      <a:endParaRPr lang="ru-RU" sz="1100" dirty="0">
                        <a:solidFill>
                          <a:srgbClr val="17191C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endParaRPr lang="ru-RU" sz="1100" dirty="0">
                        <a:solidFill>
                          <a:srgbClr val="17191C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Наличие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работника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,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выполняющего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функцию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: </a:t>
                      </a:r>
                      <a:endParaRPr lang="ru-RU" sz="1100" dirty="0">
                        <a:solidFill>
                          <a:srgbClr val="17191C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а)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обеспечения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постоянной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готовности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инженерных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систем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; </a:t>
                      </a:r>
                      <a:endParaRPr lang="ru-RU" sz="1100" dirty="0">
                        <a:solidFill>
                          <a:srgbClr val="17191C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б)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уборки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и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санитарной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очистки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мест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общего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пользования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; </a:t>
                      </a:r>
                      <a:endParaRPr lang="ru-RU" sz="1100" dirty="0">
                        <a:solidFill>
                          <a:srgbClr val="17191C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в)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текущего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ремонта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и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подготовки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к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сезонной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эксплуатации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. </a:t>
                      </a:r>
                      <a:endParaRPr lang="ru-RU" sz="1100" dirty="0">
                        <a:solidFill>
                          <a:srgbClr val="17191C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endParaRPr lang="ru-RU" sz="1100" dirty="0">
                        <a:solidFill>
                          <a:srgbClr val="17191C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Наличие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на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праве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собственности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или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аренде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помещения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,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позволяющего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хранить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подлинники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материалов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общих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собраний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и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техническую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документацию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в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пределах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границ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муниципального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образования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. </a:t>
                      </a:r>
                      <a:endParaRPr lang="ru-RU" sz="1100" dirty="0">
                        <a:solidFill>
                          <a:srgbClr val="17191C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endParaRPr lang="ru-RU" sz="1100" dirty="0">
                        <a:solidFill>
                          <a:srgbClr val="17191C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r>
                        <a:rPr lang="ru-RU"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Н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аличие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самоходной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машины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для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уборки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придомовой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территории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</a:p>
                  </a:txBody>
                  <a:tcPr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Наличие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у УК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или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подрядной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организации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работника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,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выполняющего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функцию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: </a:t>
                      </a:r>
                      <a:endParaRPr lang="ru-RU" sz="1100" dirty="0">
                        <a:solidFill>
                          <a:srgbClr val="17191C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а)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обеспечения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постоянной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готовности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инженерных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систем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; </a:t>
                      </a:r>
                      <a:endParaRPr lang="ru-RU" sz="1100" dirty="0">
                        <a:solidFill>
                          <a:srgbClr val="17191C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б)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уборки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и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санитарной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очистки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мест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общего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пользования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; </a:t>
                      </a:r>
                      <a:endParaRPr lang="ru-RU" sz="1100" dirty="0">
                        <a:solidFill>
                          <a:srgbClr val="17191C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в)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текущего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ремонта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и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подготовки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к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сезонной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эксплуатации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. </a:t>
                      </a:r>
                      <a:endParaRPr lang="ru-RU" sz="1100" dirty="0">
                        <a:solidFill>
                          <a:srgbClr val="17191C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endParaRPr lang="ru-RU" sz="1100" dirty="0">
                        <a:solidFill>
                          <a:srgbClr val="17191C"/>
                        </a:solidFill>
                        <a:latin typeface="Arial"/>
                        <a:ea typeface="Arial"/>
                        <a:cs typeface="Arial"/>
                      </a:endParaRPr>
                    </a:p>
                    <a:p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Наличие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на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праве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собственности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или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аренде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у УК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или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подрядчика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помещения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,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позволяющего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хранить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подлинники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материалов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общих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собраний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и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техническую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документацию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в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пределах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границ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муниципального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образования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</a:p>
                  </a:txBody>
                  <a:tcPr>
                    <a:solidFill>
                      <a:srgbClr val="FFFE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650">
                <a:tc gridSpan="2">
                  <a:txBody>
                    <a:bodyPr/>
                    <a:lstStyle/>
                    <a:p>
                      <a:r>
                        <a:rPr sz="1100" b="1" dirty="0" err="1">
                          <a:solidFill>
                            <a:srgbClr val="87372E"/>
                          </a:solidFill>
                          <a:latin typeface="Arial"/>
                          <a:ea typeface="Arial"/>
                          <a:cs typeface="Arial"/>
                        </a:rPr>
                        <a:t>Отсутствие</a:t>
                      </a:r>
                      <a:r>
                        <a:rPr sz="1100" b="1" dirty="0">
                          <a:solidFill>
                            <a:srgbClr val="87372E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87372E"/>
                          </a:solidFill>
                          <a:latin typeface="Arial"/>
                          <a:ea typeface="Arial"/>
                          <a:cs typeface="Arial"/>
                        </a:rPr>
                        <a:t>паспорта</a:t>
                      </a:r>
                      <a:r>
                        <a:rPr sz="1100" b="1" dirty="0">
                          <a:solidFill>
                            <a:srgbClr val="87372E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87372E"/>
                          </a:solidFill>
                          <a:latin typeface="Arial"/>
                          <a:ea typeface="Arial"/>
                          <a:cs typeface="Arial"/>
                        </a:rPr>
                        <a:t>готовности</a:t>
                      </a:r>
                      <a:r>
                        <a:rPr sz="1100" b="1" dirty="0">
                          <a:solidFill>
                            <a:srgbClr val="87372E"/>
                          </a:solidFill>
                          <a:latin typeface="Arial"/>
                          <a:ea typeface="Arial"/>
                          <a:cs typeface="Arial"/>
                        </a:rPr>
                        <a:t> к </a:t>
                      </a:r>
                      <a:r>
                        <a:rPr sz="1100" b="1" dirty="0" err="1">
                          <a:solidFill>
                            <a:srgbClr val="87372E"/>
                          </a:solidFill>
                          <a:latin typeface="Arial"/>
                          <a:ea typeface="Arial"/>
                          <a:cs typeface="Arial"/>
                        </a:rPr>
                        <a:t>отопительному</a:t>
                      </a:r>
                      <a:r>
                        <a:rPr sz="1100" b="1" dirty="0">
                          <a:solidFill>
                            <a:srgbClr val="87372E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87372E"/>
                          </a:solidFill>
                          <a:latin typeface="Arial"/>
                          <a:ea typeface="Arial"/>
                          <a:cs typeface="Arial"/>
                        </a:rPr>
                        <a:t>периоду</a:t>
                      </a:r>
                      <a:r>
                        <a:rPr sz="1100" b="1" dirty="0">
                          <a:solidFill>
                            <a:srgbClr val="87372E"/>
                          </a:solidFill>
                          <a:latin typeface="Arial"/>
                          <a:ea typeface="Arial"/>
                          <a:cs typeface="Arial"/>
                        </a:rPr>
                        <a:t> НЕ РАВНО (</a:t>
                      </a:r>
                      <a:r>
                        <a:rPr sz="1100" b="1" dirty="0" err="1">
                          <a:solidFill>
                            <a:srgbClr val="87372E"/>
                          </a:solidFill>
                          <a:latin typeface="Arial"/>
                          <a:ea typeface="Arial"/>
                          <a:cs typeface="Arial"/>
                        </a:rPr>
                        <a:t>значок</a:t>
                      </a:r>
                      <a:r>
                        <a:rPr sz="1100" b="1" dirty="0">
                          <a:solidFill>
                            <a:srgbClr val="87372E"/>
                          </a:solidFill>
                          <a:latin typeface="Arial"/>
                          <a:ea typeface="Arial"/>
                          <a:cs typeface="Arial"/>
                        </a:rPr>
                        <a:t>) </a:t>
                      </a:r>
                      <a:r>
                        <a:rPr sz="1100" b="1" dirty="0" err="1">
                          <a:solidFill>
                            <a:srgbClr val="87372E"/>
                          </a:solidFill>
                          <a:latin typeface="Arial"/>
                          <a:ea typeface="Arial"/>
                          <a:cs typeface="Arial"/>
                        </a:rPr>
                        <a:t>грубое</a:t>
                      </a:r>
                      <a:r>
                        <a:rPr sz="1100" b="1" dirty="0">
                          <a:solidFill>
                            <a:srgbClr val="87372E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87372E"/>
                          </a:solidFill>
                          <a:latin typeface="Arial"/>
                          <a:ea typeface="Arial"/>
                          <a:cs typeface="Arial"/>
                        </a:rPr>
                        <a:t>нарушение</a:t>
                      </a:r>
                      <a:r>
                        <a:rPr sz="1100" b="1" dirty="0">
                          <a:solidFill>
                            <a:srgbClr val="87372E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87372E"/>
                          </a:solidFill>
                          <a:latin typeface="Arial"/>
                          <a:ea typeface="Arial"/>
                          <a:cs typeface="Arial"/>
                        </a:rPr>
                        <a:t>лицензионных</a:t>
                      </a:r>
                      <a:r>
                        <a:rPr sz="1100" b="1" dirty="0">
                          <a:solidFill>
                            <a:srgbClr val="87372E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87372E"/>
                          </a:solidFill>
                          <a:latin typeface="Arial"/>
                          <a:ea typeface="Arial"/>
                          <a:cs typeface="Arial"/>
                        </a:rPr>
                        <a:t>требований</a:t>
                      </a:r>
                      <a:endParaRPr sz="1100" b="1" dirty="0">
                        <a:solidFill>
                          <a:srgbClr val="87372E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solidFill>
                      <a:srgbClr val="EEE9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E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C5211F6-B249-1A9E-255C-4D4388F5D2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607" b="11607"/>
          <a:stretch>
            <a:fillRect/>
          </a:stretch>
        </p:blipFill>
        <p:spPr>
          <a:xfrm>
            <a:off x="7982098" y="247650"/>
            <a:ext cx="2539852" cy="2600325"/>
          </a:xfrm>
          <a:prstGeom prst="roundRect">
            <a:avLst>
              <a:gd name="adj" fmla="val 2857"/>
            </a:avLst>
          </a:prstGeom>
        </p:spPr>
      </p:pic>
    </p:spTree>
    <p:extLst>
      <p:ext uri="{BB962C8B-B14F-4D97-AF65-F5344CB8AC3E}">
        <p14:creationId xmlns:p14="http://schemas.microsoft.com/office/powerpoint/2010/main" val="1158780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555D69B-99F5-438F-AFB2-5A25E96E35FD}"/>
              </a:ext>
            </a:extLst>
          </p:cNvPr>
          <p:cNvSpPr>
            <a:spLocks noGrp="1"/>
          </p:cNvSpPr>
          <p:nvPr/>
        </p:nvSpPr>
        <p:spPr>
          <a:xfrm>
            <a:off x="609600" y="533400"/>
            <a:ext cx="495300" cy="38100"/>
          </a:xfrm>
          <a:prstGeom prst="rect">
            <a:avLst/>
          </a:prstGeom>
          <a:solidFill>
            <a:srgbClr val="87372E"/>
          </a:solidFill>
          <a:ln w="0"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E51E181-57CF-4FBA-A8CA-8FFC731D5BBF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75" b="1">
                <a:solidFill>
                  <a:srgbClr val="87372E"/>
                </a:solidFill>
                <a:latin typeface="Arial"/>
                <a:ea typeface="Arial"/>
                <a:cs typeface="Arial"/>
              </a:defRPr>
            </a:pPr>
            <a:r>
              <a:rPr sz="1400" b="1" dirty="0">
                <a:solidFill>
                  <a:srgbClr val="87372E"/>
                </a:solidFill>
                <a:latin typeface="Arial"/>
                <a:ea typeface="Arial"/>
                <a:cs typeface="Arial"/>
              </a:rPr>
              <a:t>ЛИЦЕНЗИРОВАНИЕ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4767A35-7EEF-4884-899B-F3FF570B03F0}"/>
              </a:ext>
            </a:extLst>
          </p:cNvPr>
          <p:cNvSpPr>
            <a:spLocks noGrp="1"/>
          </p:cNvSpPr>
          <p:nvPr/>
        </p:nvSpPr>
        <p:spPr>
          <a:xfrm>
            <a:off x="609600" y="1009650"/>
            <a:ext cx="9048750" cy="9144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250" b="1">
                <a:solidFill>
                  <a:srgbClr val="17191C"/>
                </a:solidFill>
                <a:latin typeface="Arial"/>
                <a:ea typeface="Arial"/>
                <a:cs typeface="Arial"/>
              </a:defRPr>
            </a:pPr>
            <a:r>
              <a:rPr sz="27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Подтверждающие</a:t>
            </a:r>
            <a:r>
              <a:rPr sz="2700" b="1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документы</a:t>
            </a:r>
            <a:endParaRPr sz="2700" b="1" dirty="0">
              <a:solidFill>
                <a:srgbClr val="17191C"/>
              </a:solidFill>
              <a:latin typeface="Arial"/>
              <a:ea typeface="Arial"/>
              <a:cs typeface="Arial"/>
            </a:endParaRPr>
          </a:p>
          <a:p>
            <a:pPr>
              <a:defRPr sz="2250" b="1">
                <a:solidFill>
                  <a:srgbClr val="17191C"/>
                </a:solidFill>
                <a:latin typeface="Arial"/>
                <a:ea typeface="Arial"/>
                <a:cs typeface="Arial"/>
              </a:defRPr>
            </a:pPr>
            <a:r>
              <a:rPr sz="27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для</a:t>
            </a:r>
            <a:r>
              <a:rPr sz="2700" b="1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продления</a:t>
            </a:r>
            <a:r>
              <a:rPr sz="2700" b="1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и </a:t>
            </a:r>
            <a:r>
              <a:rPr sz="27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получения</a:t>
            </a:r>
            <a:r>
              <a:rPr sz="2700" b="1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лицензии</a:t>
            </a:r>
            <a:endParaRPr sz="2700" b="1" dirty="0">
              <a:solidFill>
                <a:srgbClr val="17191C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670950" y="247650"/>
            <a:ext cx="984700" cy="4191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0DE0B8E-A4B6-4A93-ABFA-5946D3CB8119}"/>
              </a:ext>
            </a:extLst>
          </p:cNvPr>
          <p:cNvSpPr>
            <a:spLocks noGrp="1"/>
          </p:cNvSpPr>
          <p:nvPr/>
        </p:nvSpPr>
        <p:spPr>
          <a:xfrm>
            <a:off x="609600" y="2622550"/>
            <a:ext cx="6286500" cy="5334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7879" lnSpcReduction="10000"/>
          </a:bodyPr>
          <a:lstStyle/>
          <a:p>
            <a:pPr>
              <a:defRPr sz="1650">
                <a:solidFill>
                  <a:srgbClr val="6C7076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C7076"/>
                </a:solidFill>
                <a:latin typeface="Arial"/>
                <a:ea typeface="Arial"/>
                <a:cs typeface="Arial"/>
              </a:rPr>
              <a:t>Документальное подтверждение материально-технического и кадрового обеспечения</a:t>
            </a:r>
          </a:p>
        </p:txBody>
      </p:sp>
      <p:graphicFrame>
        <p:nvGraphicFramePr>
          <p:cNvPr id="15" name="Таблица 14"/>
          <p:cNvGraphicFramePr/>
          <p:nvPr>
            <p:extLst>
              <p:ext uri="{D42A27DB-BD31-4B8C-83A1-F6EECF244321}">
                <p14:modId xmlns:p14="http://schemas.microsoft.com/office/powerpoint/2010/main" val="1041465853"/>
              </p:ext>
            </p:extLst>
          </p:nvPr>
        </p:nvGraphicFramePr>
        <p:xfrm>
          <a:off x="609600" y="3384550"/>
          <a:ext cx="6858000" cy="2095500"/>
        </p:xfrm>
        <a:graphic>
          <a:graphicData uri="http://schemas.openxmlformats.org/drawingml/2006/table">
            <a:tbl>
              <a:tblPr/>
              <a:tblGrid>
                <a:gridCol w="2190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Наименование требования</a:t>
                      </a:r>
                    </a:p>
                  </a:txBody>
                  <a:tcPr>
                    <a:solidFill>
                      <a:srgbClr val="87372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УК</a:t>
                      </a:r>
                    </a:p>
                  </a:txBody>
                  <a:tcPr>
                    <a:solidFill>
                      <a:srgbClr val="87372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Подрядная организация</a:t>
                      </a:r>
                    </a:p>
                  </a:txBody>
                  <a:tcPr>
                    <a:solidFill>
                      <a:srgbClr val="8737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9650">
                <a:tc>
                  <a:txBody>
                    <a:bodyPr/>
                    <a:lstStyle/>
                    <a:p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Работник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,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выполняющий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соответствующую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функцию</a:t>
                      </a:r>
                      <a:endParaRPr sz="1100" dirty="0">
                        <a:solidFill>
                          <a:srgbClr val="17191C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Выписка из штатного расписания</a:t>
                      </a:r>
                    </a:p>
                  </a:txBody>
                  <a:tcPr>
                    <a:solidFill>
                      <a:srgbClr val="FFFE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Договор выполнения работ (оказания услуг) + выписка из штатного расписания подрядчика</a:t>
                      </a:r>
                    </a:p>
                  </a:txBody>
                  <a:tcPr>
                    <a:solidFill>
                      <a:srgbClr val="FFFE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Помещение для хранения документация</a:t>
                      </a:r>
                    </a:p>
                  </a:txBody>
                  <a:tcPr>
                    <a:solidFill>
                      <a:srgbClr val="FFFEFC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Выписка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из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ЕГРН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или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договор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аренды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нежилого</a:t>
                      </a:r>
                      <a:r>
                        <a:rPr sz="1100" dirty="0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sz="1100" dirty="0" err="1">
                          <a:solidFill>
                            <a:srgbClr val="17191C"/>
                          </a:solidFill>
                          <a:latin typeface="Arial"/>
                          <a:ea typeface="Arial"/>
                          <a:cs typeface="Arial"/>
                        </a:rPr>
                        <a:t>помещения</a:t>
                      </a:r>
                      <a:endParaRPr sz="1100" dirty="0">
                        <a:solidFill>
                          <a:srgbClr val="17191C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solidFill>
                      <a:srgbClr val="FFFE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solidFill>
                      <a:srgbClr val="FFFE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rcRect t="13942" b="13942"/>
          <a:stretch>
            <a:fillRect/>
          </a:stretch>
        </p:blipFill>
        <p:spPr>
          <a:xfrm>
            <a:off x="7848600" y="1524000"/>
            <a:ext cx="3869944" cy="3721100"/>
          </a:xfrm>
          <a:prstGeom prst="roundRect">
            <a:avLst>
              <a:gd name="adj" fmla="val 4000"/>
            </a:avLst>
          </a:prstGeom>
        </p:spPr>
      </p:pic>
    </p:spTree>
    <p:extLst>
      <p:ext uri="{BB962C8B-B14F-4D97-AF65-F5344CB8AC3E}">
        <p14:creationId xmlns:p14="http://schemas.microsoft.com/office/powerpoint/2010/main" val="562488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0BD6514-7705-4908-A70E-4BAE20255F04}"/>
              </a:ext>
            </a:extLst>
          </p:cNvPr>
          <p:cNvSpPr>
            <a:spLocks noGrp="1"/>
          </p:cNvSpPr>
          <p:nvPr/>
        </p:nvSpPr>
        <p:spPr>
          <a:xfrm>
            <a:off x="609600" y="533400"/>
            <a:ext cx="495300" cy="38100"/>
          </a:xfrm>
          <a:prstGeom prst="rect">
            <a:avLst/>
          </a:prstGeom>
          <a:solidFill>
            <a:srgbClr val="87372E"/>
          </a:solidFill>
          <a:ln w="0"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D88576C-F466-4811-BECB-5679F09BAFBC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75" b="1">
                <a:solidFill>
                  <a:srgbClr val="87372E"/>
                </a:solidFill>
                <a:latin typeface="Arial"/>
                <a:ea typeface="Arial"/>
                <a:cs typeface="Arial"/>
              </a:defRPr>
            </a:pPr>
            <a:r>
              <a:rPr sz="1400" b="1" dirty="0">
                <a:solidFill>
                  <a:srgbClr val="87372E"/>
                </a:solidFill>
                <a:latin typeface="Arial"/>
                <a:ea typeface="Arial"/>
                <a:cs typeface="Arial"/>
              </a:rPr>
              <a:t>НАЛОГОВАЯ РЕФОРМА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BA2B3EA-66F6-4002-8F53-F1D28A73A12B}"/>
              </a:ext>
            </a:extLst>
          </p:cNvPr>
          <p:cNvSpPr>
            <a:spLocks noGrp="1"/>
          </p:cNvSpPr>
          <p:nvPr/>
        </p:nvSpPr>
        <p:spPr>
          <a:xfrm>
            <a:off x="609600" y="1009650"/>
            <a:ext cx="8191500" cy="895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700" b="1">
                <a:solidFill>
                  <a:srgbClr val="17191C"/>
                </a:solidFill>
                <a:latin typeface="Arial"/>
                <a:ea typeface="Arial"/>
                <a:cs typeface="Arial"/>
              </a:defRPr>
            </a:pPr>
            <a:r>
              <a:rPr sz="27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Увеличение</a:t>
            </a:r>
            <a:r>
              <a:rPr sz="2700" b="1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фискальной</a:t>
            </a:r>
            <a:r>
              <a:rPr sz="2700" b="1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2700" b="1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нагрузки</a:t>
            </a:r>
            <a:endParaRPr sz="2700" b="1" dirty="0">
              <a:solidFill>
                <a:srgbClr val="17191C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670950" y="247650"/>
            <a:ext cx="984700" cy="4191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A098367-596F-A9F6-A60B-F5507636D621}"/>
              </a:ext>
            </a:extLst>
          </p:cNvPr>
          <p:cNvSpPr>
            <a:spLocks noGrp="1"/>
          </p:cNvSpPr>
          <p:nvPr/>
        </p:nvSpPr>
        <p:spPr>
          <a:xfrm>
            <a:off x="609600" y="1647825"/>
            <a:ext cx="73342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2917" lnSpcReduction="10000"/>
          </a:bodyPr>
          <a:lstStyle/>
          <a:p>
            <a:pPr>
              <a:defRPr sz="1200" b="1">
                <a:solidFill>
                  <a:srgbClr val="8B392F"/>
                </a:solidFill>
                <a:latin typeface="Arial"/>
                <a:ea typeface="Arial"/>
                <a:cs typeface="Arial"/>
              </a:defRPr>
            </a:pPr>
            <a:r>
              <a:rPr sz="1200" b="1" dirty="0" err="1">
                <a:solidFill>
                  <a:srgbClr val="8B392F"/>
                </a:solidFill>
                <a:latin typeface="Arial"/>
                <a:ea typeface="Arial"/>
                <a:cs typeface="Arial"/>
              </a:rPr>
              <a:t>Положения</a:t>
            </a:r>
            <a:r>
              <a:rPr sz="1200" b="1" dirty="0">
                <a:solidFill>
                  <a:srgbClr val="8B392F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200" b="1" dirty="0">
                <a:solidFill>
                  <a:srgbClr val="8B392F"/>
                </a:solidFill>
                <a:latin typeface="Arial"/>
                <a:cs typeface="Arial"/>
              </a:rPr>
              <a:t>«</a:t>
            </a:r>
            <a:r>
              <a:rPr sz="1200" b="1" dirty="0" err="1">
                <a:solidFill>
                  <a:srgbClr val="8B392F"/>
                </a:solidFill>
                <a:latin typeface="Arial"/>
                <a:cs typeface="Arial"/>
              </a:rPr>
              <a:t>налоговой</a:t>
            </a:r>
            <a:r>
              <a:rPr sz="1200" b="1" dirty="0">
                <a:solidFill>
                  <a:srgbClr val="8B392F"/>
                </a:solidFill>
                <a:latin typeface="Arial"/>
                <a:cs typeface="Arial"/>
              </a:rPr>
              <a:t> </a:t>
            </a:r>
            <a:r>
              <a:rPr sz="1200" b="1" dirty="0" err="1">
                <a:solidFill>
                  <a:srgbClr val="8B392F"/>
                </a:solidFill>
                <a:latin typeface="Arial"/>
                <a:cs typeface="Arial"/>
              </a:rPr>
              <a:t>реформы</a:t>
            </a:r>
            <a:r>
              <a:rPr lang="ru-RU" sz="1200" b="1" dirty="0">
                <a:solidFill>
                  <a:srgbClr val="8B392F"/>
                </a:solidFill>
                <a:latin typeface="Arial"/>
                <a:cs typeface="Arial"/>
              </a:rPr>
              <a:t>»</a:t>
            </a:r>
            <a:r>
              <a:rPr sz="1200" b="1" dirty="0">
                <a:solidFill>
                  <a:srgbClr val="8B392F"/>
                </a:solidFill>
                <a:latin typeface="Arial"/>
                <a:cs typeface="Arial"/>
              </a:rPr>
              <a:t>, </a:t>
            </a:r>
            <a:r>
              <a:rPr sz="1200" b="1" dirty="0" err="1">
                <a:solidFill>
                  <a:srgbClr val="8B392F"/>
                </a:solidFill>
                <a:latin typeface="Arial"/>
                <a:cs typeface="Arial"/>
              </a:rPr>
              <a:t>влияющие</a:t>
            </a:r>
            <a:r>
              <a:rPr sz="1200" b="1" dirty="0">
                <a:solidFill>
                  <a:srgbClr val="8B392F"/>
                </a:solidFill>
                <a:latin typeface="Arial"/>
                <a:cs typeface="Arial"/>
              </a:rPr>
              <a:t> </a:t>
            </a:r>
            <a:r>
              <a:rPr sz="1200" b="1" dirty="0" err="1">
                <a:solidFill>
                  <a:srgbClr val="8B392F"/>
                </a:solidFill>
                <a:latin typeface="Arial"/>
                <a:ea typeface="Arial"/>
                <a:cs typeface="Arial"/>
              </a:rPr>
              <a:t>на</a:t>
            </a:r>
            <a:r>
              <a:rPr sz="1200" b="1" dirty="0">
                <a:solidFill>
                  <a:srgbClr val="8B392F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dirty="0" err="1">
                <a:solidFill>
                  <a:srgbClr val="8B392F"/>
                </a:solidFill>
                <a:latin typeface="Arial"/>
                <a:ea typeface="Arial"/>
                <a:cs typeface="Arial"/>
              </a:rPr>
              <a:t>деятельность</a:t>
            </a:r>
            <a:r>
              <a:rPr sz="1200" b="1" dirty="0">
                <a:solidFill>
                  <a:srgbClr val="8B392F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dirty="0" err="1">
                <a:solidFill>
                  <a:srgbClr val="8B392F"/>
                </a:solidFill>
                <a:latin typeface="Arial"/>
                <a:ea typeface="Arial"/>
                <a:cs typeface="Arial"/>
              </a:rPr>
              <a:t>управляющих</a:t>
            </a:r>
            <a:r>
              <a:rPr sz="1200" b="1" dirty="0">
                <a:solidFill>
                  <a:srgbClr val="8B392F"/>
                </a:solidFill>
                <a:latin typeface="Arial"/>
                <a:ea typeface="Arial"/>
                <a:cs typeface="Arial"/>
              </a:rPr>
              <a:t> </a:t>
            </a:r>
            <a:r>
              <a:rPr sz="1200" b="1" dirty="0" err="1">
                <a:solidFill>
                  <a:srgbClr val="8B392F"/>
                </a:solidFill>
                <a:latin typeface="Arial"/>
                <a:ea typeface="Arial"/>
                <a:cs typeface="Arial"/>
              </a:rPr>
              <a:t>организаций</a:t>
            </a:r>
            <a:endParaRPr sz="1200" b="1" dirty="0">
              <a:solidFill>
                <a:srgbClr val="8B392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4F2BC91D-7CA2-E183-5EC5-2E2EA0C6E495}"/>
              </a:ext>
            </a:extLst>
          </p:cNvPr>
          <p:cNvSpPr>
            <a:spLocks noGrp="1"/>
          </p:cNvSpPr>
          <p:nvPr/>
        </p:nvSpPr>
        <p:spPr>
          <a:xfrm>
            <a:off x="609600" y="1962151"/>
            <a:ext cx="7067550" cy="1244599"/>
          </a:xfrm>
          <a:prstGeom prst="roundRect">
            <a:avLst>
              <a:gd name="adj" fmla="val 10345"/>
            </a:avLst>
          </a:prstGeom>
          <a:solidFill>
            <a:srgbClr val="FFFEFC"/>
          </a:solidFill>
          <a:ln w="9525">
            <a:solidFill>
              <a:srgbClr val="D9D4C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BD821D6-2935-A975-8ED3-18FA94D1B5C6}"/>
              </a:ext>
            </a:extLst>
          </p:cNvPr>
          <p:cNvSpPr>
            <a:spLocks noGrp="1"/>
          </p:cNvSpPr>
          <p:nvPr/>
        </p:nvSpPr>
        <p:spPr>
          <a:xfrm>
            <a:off x="819150" y="2019299"/>
            <a:ext cx="664845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1">
                <a:solidFill>
                  <a:srgbClr val="8B392F"/>
                </a:solidFill>
                <a:latin typeface="Arial"/>
                <a:ea typeface="Arial"/>
                <a:cs typeface="Arial"/>
              </a:defRPr>
            </a:pPr>
            <a:r>
              <a:rPr sz="1100" b="1" dirty="0">
                <a:solidFill>
                  <a:srgbClr val="8B392F"/>
                </a:solidFill>
                <a:latin typeface="Arial"/>
                <a:ea typeface="Arial"/>
                <a:cs typeface="Arial"/>
              </a:rPr>
              <a:t>НДС </a:t>
            </a:r>
            <a:r>
              <a:rPr sz="1100" b="1" dirty="0" err="1">
                <a:solidFill>
                  <a:srgbClr val="8B392F"/>
                </a:solidFill>
                <a:latin typeface="Arial"/>
                <a:ea typeface="Arial"/>
                <a:cs typeface="Arial"/>
              </a:rPr>
              <a:t>при</a:t>
            </a:r>
            <a:r>
              <a:rPr sz="1100" b="1" dirty="0">
                <a:solidFill>
                  <a:srgbClr val="8B392F"/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dirty="0" err="1">
                <a:solidFill>
                  <a:srgbClr val="8B392F"/>
                </a:solidFill>
                <a:latin typeface="Arial"/>
                <a:ea typeface="Arial"/>
                <a:cs typeface="Arial"/>
              </a:rPr>
              <a:t>доходе</a:t>
            </a:r>
            <a:r>
              <a:rPr sz="1100" b="1" dirty="0">
                <a:solidFill>
                  <a:srgbClr val="8B392F"/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dirty="0" err="1">
                <a:solidFill>
                  <a:srgbClr val="8B392F"/>
                </a:solidFill>
                <a:latin typeface="Arial"/>
                <a:ea typeface="Arial"/>
                <a:cs typeface="Arial"/>
              </a:rPr>
              <a:t>от</a:t>
            </a:r>
            <a:r>
              <a:rPr sz="1100" b="1" dirty="0">
                <a:solidFill>
                  <a:srgbClr val="8B392F"/>
                </a:solidFill>
                <a:latin typeface="Arial"/>
                <a:ea typeface="Arial"/>
                <a:cs typeface="Arial"/>
              </a:rPr>
              <a:t> 60 </a:t>
            </a:r>
            <a:r>
              <a:rPr sz="1100" b="1" dirty="0" err="1">
                <a:solidFill>
                  <a:srgbClr val="8B392F"/>
                </a:solidFill>
                <a:latin typeface="Arial"/>
                <a:ea typeface="Arial"/>
                <a:cs typeface="Arial"/>
              </a:rPr>
              <a:t>млн</a:t>
            </a:r>
            <a:r>
              <a:rPr sz="1100" b="1" dirty="0">
                <a:solidFill>
                  <a:srgbClr val="8B392F"/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dirty="0" err="1">
                <a:solidFill>
                  <a:srgbClr val="8B392F"/>
                </a:solidFill>
                <a:latin typeface="Arial"/>
                <a:ea typeface="Arial"/>
                <a:cs typeface="Arial"/>
              </a:rPr>
              <a:t>рублей</a:t>
            </a:r>
            <a:endParaRPr sz="1100" b="1" dirty="0">
              <a:solidFill>
                <a:srgbClr val="8B392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83F7B5F-4ED9-6E50-4606-8F6CB8B66D38}"/>
              </a:ext>
            </a:extLst>
          </p:cNvPr>
          <p:cNvSpPr>
            <a:spLocks noGrp="1"/>
          </p:cNvSpPr>
          <p:nvPr/>
        </p:nvSpPr>
        <p:spPr>
          <a:xfrm>
            <a:off x="819150" y="2247899"/>
            <a:ext cx="664845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38">
                <a:solidFill>
                  <a:srgbClr val="17191C"/>
                </a:solidFill>
                <a:latin typeface="Arial"/>
                <a:ea typeface="Arial"/>
                <a:cs typeface="Arial"/>
              </a:defRPr>
            </a:pPr>
            <a:r>
              <a:rPr lang="ru-RU" sz="1100" dirty="0">
                <a:solidFill>
                  <a:srgbClr val="17191C"/>
                </a:solidFill>
                <a:latin typeface="Arial"/>
                <a:cs typeface="Arial"/>
              </a:rPr>
              <a:t>при «достижении» порога доходов в 60 млн рублей (ныне – 20 млн рублей), управляющая организация, находящаяся на упрощенной системе налогообложения, становится плательщиком НДС и ей предоставляется альтернатива выбора ставок: обычная или пониженные (5% при доходах от 60 млн до 250 млн рублей в год и 7% - от 250 млн до 450 млн рублей в год);</a:t>
            </a:r>
          </a:p>
          <a:p>
            <a:pPr>
              <a:defRPr sz="938">
                <a:solidFill>
                  <a:srgbClr val="17191C"/>
                </a:solidFill>
                <a:latin typeface="Arial"/>
                <a:ea typeface="Arial"/>
                <a:cs typeface="Arial"/>
              </a:defRPr>
            </a:pPr>
            <a:r>
              <a:rPr sz="1100" dirty="0" err="1">
                <a:solidFill>
                  <a:srgbClr val="17191C"/>
                </a:solidFill>
                <a:latin typeface="Arial"/>
                <a:cs typeface="Arial"/>
              </a:rPr>
              <a:t>Вводятся</a:t>
            </a:r>
            <a:r>
              <a:rPr sz="1100" dirty="0">
                <a:solidFill>
                  <a:srgbClr val="17191C"/>
                </a:solidFill>
                <a:latin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cs typeface="Arial"/>
              </a:rPr>
              <a:t>понятия</a:t>
            </a:r>
            <a:r>
              <a:rPr sz="1100" dirty="0">
                <a:solidFill>
                  <a:srgbClr val="17191C"/>
                </a:solidFill>
                <a:latin typeface="Arial"/>
                <a:cs typeface="Arial"/>
              </a:rPr>
              <a:t> «</a:t>
            </a:r>
            <a:r>
              <a:rPr sz="1100" dirty="0" err="1">
                <a:solidFill>
                  <a:srgbClr val="17191C"/>
                </a:solidFill>
                <a:latin typeface="Arial"/>
                <a:cs typeface="Arial"/>
              </a:rPr>
              <a:t>дробление</a:t>
            </a:r>
            <a:r>
              <a:rPr sz="1100" dirty="0">
                <a:solidFill>
                  <a:srgbClr val="17191C"/>
                </a:solidFill>
                <a:latin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cs typeface="Arial"/>
              </a:rPr>
              <a:t>бизнеса</a:t>
            </a:r>
            <a:r>
              <a:rPr sz="1100" dirty="0">
                <a:solidFill>
                  <a:srgbClr val="17191C"/>
                </a:solidFill>
                <a:latin typeface="Arial"/>
                <a:cs typeface="Arial"/>
              </a:rPr>
              <a:t>» и «</a:t>
            </a:r>
            <a:r>
              <a:rPr sz="1100" dirty="0" err="1">
                <a:solidFill>
                  <a:srgbClr val="17191C"/>
                </a:solidFill>
                <a:latin typeface="Arial"/>
                <a:cs typeface="Arial"/>
              </a:rPr>
              <a:t>добровольный</a:t>
            </a:r>
            <a:r>
              <a:rPr sz="1100" dirty="0">
                <a:solidFill>
                  <a:srgbClr val="17191C"/>
                </a:solidFill>
                <a:latin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отказ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от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дробления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бизнеса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».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102938BA-56B7-108F-B80C-7EA7E0A710A3}"/>
              </a:ext>
            </a:extLst>
          </p:cNvPr>
          <p:cNvSpPr>
            <a:spLocks noGrp="1"/>
          </p:cNvSpPr>
          <p:nvPr/>
        </p:nvSpPr>
        <p:spPr>
          <a:xfrm>
            <a:off x="609600" y="3340099"/>
            <a:ext cx="7067550" cy="866775"/>
          </a:xfrm>
          <a:prstGeom prst="roundRect">
            <a:avLst>
              <a:gd name="adj" fmla="val 14286"/>
            </a:avLst>
          </a:prstGeom>
          <a:solidFill>
            <a:srgbClr val="FFFEFC"/>
          </a:solidFill>
          <a:ln w="9525">
            <a:solidFill>
              <a:srgbClr val="D9D4C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82FF0F45-D2EB-F40D-B65F-96419B3CAC2B}"/>
              </a:ext>
            </a:extLst>
          </p:cNvPr>
          <p:cNvSpPr>
            <a:spLocks noGrp="1"/>
          </p:cNvSpPr>
          <p:nvPr/>
        </p:nvSpPr>
        <p:spPr>
          <a:xfrm>
            <a:off x="819150" y="3387725"/>
            <a:ext cx="664845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1">
                <a:solidFill>
                  <a:srgbClr val="8B392F"/>
                </a:solidFill>
                <a:latin typeface="Arial"/>
                <a:ea typeface="Arial"/>
                <a:cs typeface="Arial"/>
              </a:defRPr>
            </a:pPr>
            <a:r>
              <a:rPr sz="1100" b="1" dirty="0" err="1">
                <a:solidFill>
                  <a:srgbClr val="8B392F"/>
                </a:solidFill>
                <a:latin typeface="Arial"/>
                <a:ea typeface="Arial"/>
                <a:cs typeface="Arial"/>
              </a:rPr>
              <a:t>Позиция</a:t>
            </a:r>
            <a:r>
              <a:rPr sz="1100" b="1" dirty="0">
                <a:solidFill>
                  <a:srgbClr val="8B392F"/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dirty="0" err="1">
                <a:solidFill>
                  <a:srgbClr val="8B392F"/>
                </a:solidFill>
                <a:latin typeface="Arial"/>
                <a:ea typeface="Arial"/>
                <a:cs typeface="Arial"/>
              </a:rPr>
              <a:t>Конституционного</a:t>
            </a:r>
            <a:r>
              <a:rPr sz="1100" b="1" dirty="0">
                <a:solidFill>
                  <a:srgbClr val="8B392F"/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dirty="0" err="1">
                <a:solidFill>
                  <a:srgbClr val="8B392F"/>
                </a:solidFill>
                <a:latin typeface="Arial"/>
                <a:ea typeface="Arial"/>
                <a:cs typeface="Arial"/>
              </a:rPr>
              <a:t>суда</a:t>
            </a:r>
            <a:r>
              <a:rPr sz="1100" b="1" dirty="0">
                <a:solidFill>
                  <a:srgbClr val="8B392F"/>
                </a:solidFill>
                <a:latin typeface="Arial"/>
                <a:ea typeface="Arial"/>
                <a:cs typeface="Arial"/>
              </a:rPr>
              <a:t> РФ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8DF33114-3239-9DBE-F8E8-77BAEF5FF904}"/>
              </a:ext>
            </a:extLst>
          </p:cNvPr>
          <p:cNvSpPr>
            <a:spLocks noGrp="1"/>
          </p:cNvSpPr>
          <p:nvPr/>
        </p:nvSpPr>
        <p:spPr>
          <a:xfrm>
            <a:off x="819150" y="3597275"/>
            <a:ext cx="664845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38">
                <a:solidFill>
                  <a:srgbClr val="17191C"/>
                </a:solidFill>
                <a:latin typeface="Arial"/>
                <a:ea typeface="Arial"/>
                <a:cs typeface="Arial"/>
              </a:defRPr>
            </a:pP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«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Продавец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не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может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автоматически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корректировать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установленную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в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договоре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цену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,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если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после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заключения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договора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у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него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возникла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обязанность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платить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НДС.»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Постановление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от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25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ноября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2025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года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№ 41-П.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2C375FD4-F5AE-189A-9AAE-BE6B1B640F24}"/>
              </a:ext>
            </a:extLst>
          </p:cNvPr>
          <p:cNvSpPr>
            <a:spLocks noGrp="1"/>
          </p:cNvSpPr>
          <p:nvPr/>
        </p:nvSpPr>
        <p:spPr>
          <a:xfrm>
            <a:off x="609600" y="4340223"/>
            <a:ext cx="7067550" cy="1016000"/>
          </a:xfrm>
          <a:prstGeom prst="roundRect">
            <a:avLst>
              <a:gd name="adj" fmla="val 11765"/>
            </a:avLst>
          </a:prstGeom>
          <a:solidFill>
            <a:srgbClr val="FFFEFC"/>
          </a:solidFill>
          <a:ln w="9525">
            <a:solidFill>
              <a:srgbClr val="D9D4C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FC008A8-A3FF-5DA1-FB6F-49CBD1294BE6}"/>
              </a:ext>
            </a:extLst>
          </p:cNvPr>
          <p:cNvSpPr>
            <a:spLocks noGrp="1"/>
          </p:cNvSpPr>
          <p:nvPr/>
        </p:nvSpPr>
        <p:spPr>
          <a:xfrm>
            <a:off x="819150" y="4378324"/>
            <a:ext cx="664845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1">
                <a:solidFill>
                  <a:srgbClr val="8B392F"/>
                </a:solidFill>
                <a:latin typeface="Arial"/>
                <a:ea typeface="Arial"/>
                <a:cs typeface="Arial"/>
              </a:defRPr>
            </a:pPr>
            <a:r>
              <a:rPr sz="1100" b="1" dirty="0" err="1">
                <a:solidFill>
                  <a:srgbClr val="8B392F"/>
                </a:solidFill>
                <a:latin typeface="Arial"/>
                <a:ea typeface="Arial"/>
                <a:cs typeface="Arial"/>
              </a:rPr>
              <a:t>Федеральный</a:t>
            </a:r>
            <a:r>
              <a:rPr sz="1100" b="1" dirty="0">
                <a:solidFill>
                  <a:srgbClr val="8B392F"/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dirty="0" err="1">
                <a:solidFill>
                  <a:srgbClr val="8B392F"/>
                </a:solidFill>
                <a:latin typeface="Arial"/>
                <a:ea typeface="Arial"/>
                <a:cs typeface="Arial"/>
              </a:rPr>
              <a:t>закон</a:t>
            </a:r>
            <a:r>
              <a:rPr sz="1100" b="1" dirty="0">
                <a:solidFill>
                  <a:srgbClr val="8B392F"/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dirty="0" err="1">
                <a:solidFill>
                  <a:srgbClr val="8B392F"/>
                </a:solidFill>
                <a:latin typeface="Arial"/>
                <a:ea typeface="Arial"/>
                <a:cs typeface="Arial"/>
              </a:rPr>
              <a:t>от</a:t>
            </a:r>
            <a:r>
              <a:rPr sz="1100" b="1" dirty="0">
                <a:solidFill>
                  <a:srgbClr val="8B392F"/>
                </a:solidFill>
                <a:latin typeface="Arial"/>
                <a:ea typeface="Arial"/>
                <a:cs typeface="Arial"/>
              </a:rPr>
              <a:t> 04.08.2026 № 293-ФЗ</a:t>
            </a:r>
            <a:r>
              <a:rPr lang="ru-RU" sz="1100" b="1" dirty="0">
                <a:solidFill>
                  <a:srgbClr val="8B392F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050" b="1" dirty="0">
                <a:solidFill>
                  <a:srgbClr val="8B392F"/>
                </a:solidFill>
                <a:latin typeface="Arial"/>
              </a:rPr>
              <a:t>«О внесении изменений в статьи 166 и 168 части второй Налогового кодекса Российской Федерации»</a:t>
            </a:r>
            <a:endParaRPr sz="1100" b="1" dirty="0">
              <a:solidFill>
                <a:srgbClr val="8B392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0B4C1DF9-1319-1474-622B-89CB85971B18}"/>
              </a:ext>
            </a:extLst>
          </p:cNvPr>
          <p:cNvSpPr>
            <a:spLocks noGrp="1"/>
          </p:cNvSpPr>
          <p:nvPr/>
        </p:nvSpPr>
        <p:spPr>
          <a:xfrm>
            <a:off x="819150" y="4724400"/>
            <a:ext cx="664845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38">
                <a:solidFill>
                  <a:srgbClr val="17191C"/>
                </a:solidFill>
                <a:latin typeface="Arial"/>
                <a:ea typeface="Arial"/>
                <a:cs typeface="Arial"/>
              </a:defRPr>
            </a:pP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Если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после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заключения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договора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у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продавца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появилась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обязанность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платить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НДС, а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покупатель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не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может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принять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его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к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вычету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, НДС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выделяется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из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цены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расчётным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методом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без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счёта-фактуры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и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без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доплаты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со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стороны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17191C"/>
                </a:solidFill>
                <a:latin typeface="Arial"/>
                <a:ea typeface="Arial"/>
                <a:cs typeface="Arial"/>
              </a:rPr>
              <a:t>покупателя</a:t>
            </a:r>
            <a:r>
              <a:rPr sz="1100" dirty="0">
                <a:solidFill>
                  <a:srgbClr val="17191C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554BD531-2AA6-A8D7-A2F9-D45CA80A29D3}"/>
              </a:ext>
            </a:extLst>
          </p:cNvPr>
          <p:cNvSpPr>
            <a:spLocks noGrp="1"/>
          </p:cNvSpPr>
          <p:nvPr/>
        </p:nvSpPr>
        <p:spPr>
          <a:xfrm>
            <a:off x="609600" y="5464172"/>
            <a:ext cx="7067550" cy="1120777"/>
          </a:xfrm>
          <a:prstGeom prst="roundRect">
            <a:avLst>
              <a:gd name="adj" fmla="val 17143"/>
            </a:avLst>
          </a:prstGeom>
          <a:solidFill>
            <a:srgbClr val="8B392F"/>
          </a:solidFill>
          <a:ln w="0"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BA9FF02F-8E7A-573D-B285-7D8479D6E16F}"/>
              </a:ext>
            </a:extLst>
          </p:cNvPr>
          <p:cNvSpPr>
            <a:spLocks noGrp="1"/>
          </p:cNvSpPr>
          <p:nvPr/>
        </p:nvSpPr>
        <p:spPr>
          <a:xfrm>
            <a:off x="819150" y="5587998"/>
            <a:ext cx="1333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ПРЕДЛОЖЕНИЯ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B2E99381-0921-0391-79FA-08487F126181}"/>
              </a:ext>
            </a:extLst>
          </p:cNvPr>
          <p:cNvSpPr>
            <a:spLocks noGrp="1"/>
          </p:cNvSpPr>
          <p:nvPr/>
        </p:nvSpPr>
        <p:spPr>
          <a:xfrm>
            <a:off x="2190750" y="5521323"/>
            <a:ext cx="5238750" cy="955677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863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ru-RU" sz="11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1) </a:t>
            </a:r>
            <a:r>
              <a:rPr sz="11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«</a:t>
            </a:r>
            <a:r>
              <a:rPr sz="1100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Переворот</a:t>
            </a:r>
            <a:r>
              <a:rPr sz="11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» </a:t>
            </a:r>
            <a:r>
              <a:rPr sz="1100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налоговой</a:t>
            </a:r>
            <a:r>
              <a:rPr sz="11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sz="1100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льготы</a:t>
            </a:r>
            <a:endParaRPr sz="1100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856E09CB-546F-0FF4-0705-25166F5274FE}"/>
              </a:ext>
            </a:extLst>
          </p:cNvPr>
          <p:cNvSpPr>
            <a:spLocks noGrp="1"/>
          </p:cNvSpPr>
          <p:nvPr/>
        </p:nvSpPr>
        <p:spPr>
          <a:xfrm>
            <a:off x="8401050" y="1885950"/>
            <a:ext cx="2971800" cy="3962400"/>
          </a:xfrm>
          <a:prstGeom prst="roundRect">
            <a:avLst>
              <a:gd name="adj" fmla="val 3846"/>
            </a:avLst>
          </a:prstGeom>
          <a:solidFill>
            <a:srgbClr val="EAF2F8"/>
          </a:solidFill>
          <a:ln w="9525">
            <a:solidFill>
              <a:srgbClr val="C9DCEB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E0649FA3-BDC7-9C0D-C17C-9C2E0B7BD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205672" y="2816224"/>
            <a:ext cx="1362556" cy="1390650"/>
          </a:xfrm>
          <a:prstGeom prst="rect">
            <a:avLst/>
          </a:prstGeom>
        </p:spPr>
      </p:pic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2D4EF1D7-6C4D-4242-1889-E59FF7783B02}"/>
              </a:ext>
            </a:extLst>
          </p:cNvPr>
          <p:cNvSpPr>
            <a:spLocks noGrp="1"/>
          </p:cNvSpPr>
          <p:nvPr/>
        </p:nvSpPr>
        <p:spPr>
          <a:xfrm>
            <a:off x="8705850" y="4410075"/>
            <a:ext cx="236220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algn="ctr">
              <a:defRPr sz="1275" b="1">
                <a:solidFill>
                  <a:srgbClr val="0F4F88"/>
                </a:solidFill>
                <a:latin typeface="Arial"/>
                <a:ea typeface="Arial"/>
                <a:cs typeface="Arial"/>
              </a:defRPr>
            </a:pPr>
            <a:r>
              <a:rPr sz="1275" b="1" dirty="0">
                <a:solidFill>
                  <a:srgbClr val="0F4F88"/>
                </a:solidFill>
                <a:latin typeface="Arial"/>
                <a:ea typeface="Arial"/>
                <a:cs typeface="Arial"/>
              </a:rPr>
              <a:t>ФЕДЕРАЛЬНАЯ</a:t>
            </a:r>
          </a:p>
          <a:p>
            <a:pPr algn="ctr">
              <a:defRPr sz="1275" b="1">
                <a:solidFill>
                  <a:srgbClr val="0F4F88"/>
                </a:solidFill>
                <a:latin typeface="Arial"/>
                <a:ea typeface="Arial"/>
                <a:cs typeface="Arial"/>
              </a:defRPr>
            </a:pPr>
            <a:r>
              <a:rPr sz="1275" b="1" dirty="0">
                <a:solidFill>
                  <a:srgbClr val="0F4F88"/>
                </a:solidFill>
                <a:latin typeface="Arial"/>
                <a:ea typeface="Arial"/>
                <a:cs typeface="Arial"/>
              </a:rPr>
              <a:t>НАЛОГОВАЯ СЛУЖБА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A92655A-DC97-1655-0411-34E2EC6DF36C}"/>
              </a:ext>
            </a:extLst>
          </p:cNvPr>
          <p:cNvSpPr txBox="1"/>
          <p:nvPr/>
        </p:nvSpPr>
        <p:spPr>
          <a:xfrm>
            <a:off x="2190750" y="5759448"/>
            <a:ext cx="52768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63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ru-RU" sz="11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2) «Автоматическое» включение НДС в плату за содержание жилого помещения при изменении фискальной нагрузки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ED0F8F2-9708-FEFB-8F5F-EF397BCD5682}"/>
              </a:ext>
            </a:extLst>
          </p:cNvPr>
          <p:cNvSpPr txBox="1"/>
          <p:nvPr/>
        </p:nvSpPr>
        <p:spPr>
          <a:xfrm>
            <a:off x="2193925" y="6160412"/>
            <a:ext cx="527367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63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ru-RU" sz="11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3) Исключение из доходов УК платы за ТО ВДГО и платы за обслуживание лифтового оборудования</a:t>
            </a:r>
          </a:p>
        </p:txBody>
      </p:sp>
    </p:spTree>
    <p:extLst>
      <p:ext uri="{BB962C8B-B14F-4D97-AF65-F5344CB8AC3E}">
        <p14:creationId xmlns:p14="http://schemas.microsoft.com/office/powerpoint/2010/main" val="913057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778</Words>
  <Application>Microsoft Office PowerPoint</Application>
  <PresentationFormat>Широкоэкранный</PresentationFormat>
  <Paragraphs>79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Aptos</vt:lpstr>
      <vt:lpstr>Arial</vt:lpstr>
      <vt:lpstr>Calibri</vt:lpstr>
      <vt:lpstr>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Наталия Чучман</dc:creator>
  <cp:lastModifiedBy>Юлия А. Казакова</cp:lastModifiedBy>
  <cp:revision>4</cp:revision>
  <dcterms:modified xsi:type="dcterms:W3CDTF">2026-09-23T09:15:57Z</dcterms:modified>
</cp:coreProperties>
</file>